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5"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C5556-64CC-4A77-AB1B-D78DAC694393}" type="datetimeFigureOut">
              <a:rPr lang="en-US" smtClean="0"/>
              <a:t>10/28/2020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5E95B3-C153-4AF3-8EDE-B637D60C1495}" type="slidenum">
              <a:rPr lang="en-US" smtClean="0"/>
              <a:t>‹#›</a:t>
            </a:fld>
            <a:endParaRPr lang="en-US"/>
          </a:p>
        </p:txBody>
      </p:sp>
    </p:spTree>
    <p:extLst>
      <p:ext uri="{BB962C8B-B14F-4D97-AF65-F5344CB8AC3E}">
        <p14:creationId xmlns:p14="http://schemas.microsoft.com/office/powerpoint/2010/main" val="2358632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29EFC5-2A29-4053-8E94-95F1B63096A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1602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As the healthcare industry has continued to shift its focus to Value Based Care, Premier has developed its Real-Time Data Platform in an effort to redefine our home care delivery. The key to the program is utilizing home care workers as the “Eyes and Ears” in the home – collecting invaluable information and streamlining the process of getting that data, in real-time, to the health care professionals who need it to make appropriate care plan adjustments and implement critical interventions to improve patient’s health outcomes. </a:t>
            </a:r>
          </a:p>
          <a:p>
            <a:pPr marL="0" indent="0">
              <a:buNone/>
            </a:pPr>
            <a:endParaRPr lang="en-US" baseline="0" dirty="0" smtClean="0"/>
          </a:p>
          <a:p>
            <a:pPr marL="0" indent="0">
              <a:buNone/>
            </a:pPr>
            <a:r>
              <a:rPr lang="en-US" baseline="0" dirty="0" smtClean="0"/>
              <a:t>We had a few goals when building out Real-Time Data, the first was to develop a sustainable VBP platform that drives improvement to patient health outcomes and that gave us a vehicle for participating in these types of arrangements with payers. The second, helping our contracted partners achieve their goals in Improving their quality measures and patient outcomes. Third – keeping our patients safely at home, in the community, and helping them to reduce avoidable hospital related events. Finally, a strong effort to reduce the overall cost of care. However, I think the overarching goal of the program was to align our platform with the evolving industry standards to help support NYS quality initiatives and drive policy changes to improve our health care delivery. </a:t>
            </a:r>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4EB11E-E71C-458F-A56D-B26385C8CF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359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Premier’s Real-Time Data Platform takes on</a:t>
            </a:r>
            <a:r>
              <a:rPr lang="en-US" baseline="0" dirty="0" smtClean="0"/>
              <a:t> a three pronged approach by incorporating Enhanced Training, Optimized Data Collection, and key aspects of Population Health Management to improve patient health outcomes. Nini will go into further details about each prong shortly, but to give you a quick overview…</a:t>
            </a:r>
          </a:p>
          <a:p>
            <a:pPr marL="171450" indent="-171450">
              <a:buFontTx/>
              <a:buChar char="-"/>
            </a:pPr>
            <a:r>
              <a:rPr lang="en-US" baseline="0" dirty="0" smtClean="0"/>
              <a:t>The first piece is our comprehensive training curriculum, which we call Observe, Ask, and Report or “OAR”, it aligns both field and office staff’s on-going education with the state’s policies and quality improvement initiatives and expands our workforce’s capabilities and has helped provide them insight into how their individual roles factor into a larger healthcare system. As part of this, we developed the GAP Aide program – which, through the use of higher levels of training, has built out a career ladder for our aides within their current scope of work. The GAP Aide is utilizing technology in the home to report, in real-time changes in the patient’s conditions. </a:t>
            </a:r>
          </a:p>
          <a:p>
            <a:pPr marL="171450" indent="-171450">
              <a:buFontTx/>
              <a:buChar char="-"/>
            </a:pPr>
            <a:r>
              <a:rPr lang="en-US" baseline="0" dirty="0" smtClean="0"/>
              <a:t>The second key component is our Data Collection and Transmission – once our staff our trained, we needed a way to gather that data and quickly get it back to the office to share with patient stakeholders. Rob – has done a tremendous job of developing two modes of data collection – our OAR telephony system and WebOAR+, web-based platform which expands on the data collected through the telephony system. </a:t>
            </a:r>
          </a:p>
          <a:p>
            <a:pPr marL="171450" indent="-171450">
              <a:buFontTx/>
              <a:buChar char="-"/>
            </a:pPr>
            <a:r>
              <a:rPr lang="en-US" baseline="0" dirty="0" smtClean="0"/>
              <a:t>The third piece, is the Dashboard Management and Population Health, this prong is what closes the loop of information from the home to the LHCSA team, and back to the Care Managers at the Health Plan. Actively reviewing all of the data points that come in from the field, acting to apply interventions or facilitate an IDT with real-time information is critical to improving patient health outcomes.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4EB11E-E71C-458F-A56D-B26385C8CF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8260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Now, what do we do with the data that we collected.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RTD’s third prong closes the loop on Population Health management by bringing all of this invaluable data from the home to the LHCSA care team to facilitate an IDT with the Health Plan Care Managers for early patient outcome interventions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automated transmission of the alert triggers provided by the aides are then funneled to our RTD Dashboard.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Best practices are built out in our dashboard and provides workflows for all of our staff to follow and address the reported alert triggers to resolution..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Our RTD dashboards serves as a system to track and monitor processes and steps that the service coordinators, field nurse supervisors, and aides need to follow to assess and address the patient’s change in condition and</a:t>
            </a:r>
          </a:p>
          <a:p>
            <a:pPr marL="171450" lvl="0" indent="-171450">
              <a:buFont typeface="Arial" panose="020B0604020202020204" pitchFamily="34" charset="0"/>
              <a:buChar char="•"/>
            </a:pPr>
            <a:r>
              <a:rPr lang="en-US" sz="1200" b="1" u="sng" kern="1200" dirty="0" smtClean="0">
                <a:solidFill>
                  <a:schemeClr val="tx1"/>
                </a:solidFill>
                <a:effectLst/>
                <a:latin typeface="+mn-lt"/>
                <a:ea typeface="+mn-ea"/>
                <a:cs typeface="+mn-cs"/>
              </a:rPr>
              <a:t>when to triage </a:t>
            </a:r>
            <a:r>
              <a:rPr lang="en-US" sz="1200" kern="1200" dirty="0" smtClean="0">
                <a:solidFill>
                  <a:schemeClr val="tx1"/>
                </a:solidFill>
                <a:effectLst/>
                <a:latin typeface="+mn-lt"/>
                <a:ea typeface="+mn-ea"/>
                <a:cs typeface="+mn-cs"/>
              </a:rPr>
              <a:t>the issue to the appropriate health care providers/facility to prevent unnecessary hospitalization or ED utilization. </a:t>
            </a: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4EB11E-E71C-458F-A56D-B26385C8CF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6069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Once all of the data has come out of the home and into the dashboard, the process then goes through our population health management process, where we look to analyze and aggregate this invaluable data.</a:t>
            </a:r>
            <a:r>
              <a:rPr lang="en-US" sz="1200" kern="1200" baseline="0" dirty="0" smtClean="0">
                <a:solidFill>
                  <a:schemeClr val="tx1"/>
                </a:solidFill>
                <a:effectLst/>
                <a:latin typeface="+mn-lt"/>
                <a:ea typeface="+mn-ea"/>
                <a:cs typeface="+mn-cs"/>
              </a:rPr>
              <a:t> </a:t>
            </a:r>
            <a:r>
              <a:rPr lang="en-US" baseline="0" dirty="0" smtClean="0"/>
              <a:t>This allows for Premier to continue expanding on quality improvement initiatives for our LCHSA service delivery and improve our performance measures in our current 10 VBP II arrangements.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Data are </a:t>
            </a:r>
            <a:r>
              <a:rPr lang="en-US" sz="1200" b="0" u="none" kern="1200" dirty="0" smtClean="0">
                <a:solidFill>
                  <a:schemeClr val="tx1"/>
                </a:solidFill>
                <a:effectLst/>
                <a:latin typeface="+mn-lt"/>
                <a:ea typeface="+mn-ea"/>
                <a:cs typeface="+mn-cs"/>
              </a:rPr>
              <a:t>managed in </a:t>
            </a:r>
            <a:r>
              <a:rPr lang="en-US" sz="1200" kern="1200" dirty="0" smtClean="0">
                <a:solidFill>
                  <a:schemeClr val="tx1"/>
                </a:solidFill>
                <a:effectLst/>
                <a:latin typeface="+mn-lt"/>
                <a:ea typeface="+mn-ea"/>
                <a:cs typeface="+mn-cs"/>
              </a:rPr>
              <a:t>the Dashboard by our Premier Quality Improvement team daily to ensure timely resolutions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Data used to understand best practices and to improve our performances </a:t>
            </a:r>
          </a:p>
          <a:p>
            <a:pPr marL="171450" lvl="0" indent="-171450">
              <a:buFont typeface="Arial" panose="020B0604020202020204" pitchFamily="34" charset="0"/>
              <a:buChar char="•"/>
            </a:pPr>
            <a:r>
              <a:rPr lang="en-US" sz="1200" b="0" u="none" kern="1200" dirty="0" smtClean="0">
                <a:solidFill>
                  <a:schemeClr val="tx1"/>
                </a:solidFill>
                <a:effectLst/>
                <a:latin typeface="+mn-lt"/>
                <a:ea typeface="+mn-ea"/>
                <a:cs typeface="+mn-cs"/>
              </a:rPr>
              <a:t>Data outcomes </a:t>
            </a:r>
            <a:r>
              <a:rPr lang="en-US" sz="1200" kern="1200" dirty="0" smtClean="0">
                <a:solidFill>
                  <a:schemeClr val="tx1"/>
                </a:solidFill>
                <a:effectLst/>
                <a:latin typeface="+mn-lt"/>
                <a:ea typeface="+mn-ea"/>
                <a:cs typeface="+mn-cs"/>
              </a:rPr>
              <a:t>used by all members of the IDT and Quality team to expand on quality improvement initiatives, and develop enhanced trainings </a:t>
            </a:r>
          </a:p>
          <a:p>
            <a:endParaRPr lang="en-US" baseline="0" dirty="0" smtClean="0"/>
          </a:p>
          <a:p>
            <a:r>
              <a:rPr lang="en-US" baseline="0" dirty="0" smtClean="0"/>
              <a:t>Premier has started working on predictive analytics as a result of the data collection process Nini just walked you through. Through machine learning, Premier aims to start identifying when a patient’s health is declining, allowing our Pop Health team to host an IDT to wrap services around this patient to avoid any Hospital related event. This type of analysis also incorporates external interventions, like CBO supports from organizations like </a:t>
            </a:r>
            <a:r>
              <a:rPr lang="en-US" baseline="0" dirty="0" err="1" smtClean="0"/>
              <a:t>AirNYC</a:t>
            </a:r>
            <a:r>
              <a:rPr lang="en-US" baseline="0" dirty="0" smtClean="0"/>
              <a:t> or GOD’s love we deliver (Healthy food delivery for Diabetes and HTN) , coupled with in-home aide can help drive down the total cost of care for a Health Plan.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4EB11E-E71C-458F-A56D-B26385C8CF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8675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D21C30-241E-4594-A271-E971F00797C0}"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07D44-7A9E-4CA4-85A1-50AF41949AE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48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22B503-2D4E-4101-88DB-759BD18C5262}"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395524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FA328-2487-4084-AE09-474E52F8DBF2}"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15517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808101-D526-4501-858C-FA9CE106E999}"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56973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120B7D-18B3-4DE7-9E9A-0C1FF2E86B0A}" type="datetime1">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07D44-7A9E-4CA4-85A1-50AF41949AE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2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2F8E90-71E4-47B6-B770-E00A6A841E53}" type="datetime1">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320779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9981FC-2701-4A5E-94E4-69640F50EB36}" type="datetime1">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3192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CDF7F6-6C32-4B7A-87D5-31ED65EAA917}" type="datetime1">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60737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1D4F3E-7310-4907-A2DA-7D6063AF9BB2}" type="datetime1">
              <a:rPr lang="en-US" smtClean="0"/>
              <a:t>10/28/2020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126000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C9D9B9-AA85-4417-8B19-BF80AE85EB6B}" type="datetime1">
              <a:rPr lang="en-US" smtClean="0"/>
              <a:t>10/28/2020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5607D44-7A9E-4CA4-85A1-50AF41949AE6}" type="slidenum">
              <a:rPr lang="en-US" smtClean="0"/>
              <a:t>‹#›</a:t>
            </a:fld>
            <a:endParaRPr lang="en-US"/>
          </a:p>
        </p:txBody>
      </p:sp>
    </p:spTree>
    <p:extLst>
      <p:ext uri="{BB962C8B-B14F-4D97-AF65-F5344CB8AC3E}">
        <p14:creationId xmlns:p14="http://schemas.microsoft.com/office/powerpoint/2010/main" val="338155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41A5937-7181-45F0-A6BE-F97238CDB4DC}" type="datetime1">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07D44-7A9E-4CA4-85A1-50AF41949AE6}" type="slidenum">
              <a:rPr lang="en-US" smtClean="0"/>
              <a:t>‹#›</a:t>
            </a:fld>
            <a:endParaRPr lang="en-US"/>
          </a:p>
        </p:txBody>
      </p:sp>
    </p:spTree>
    <p:extLst>
      <p:ext uri="{BB962C8B-B14F-4D97-AF65-F5344CB8AC3E}">
        <p14:creationId xmlns:p14="http://schemas.microsoft.com/office/powerpoint/2010/main" val="398493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72A48DD-650A-40ED-8B75-7F92DE78D570}" type="datetime1">
              <a:rPr lang="en-US" smtClean="0"/>
              <a:t>10/28/2020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5607D44-7A9E-4CA4-85A1-50AF41949AE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13" cstate="print">
            <a:extLst>
              <a:ext uri="{28A0092B-C50C-407E-A947-70E740481C1C}">
                <a14:useLocalDpi xmlns:a14="http://schemas.microsoft.com/office/drawing/2010/main" val="0"/>
              </a:ext>
            </a:extLst>
          </a:blip>
          <a:srcRect t="36930" b="36929"/>
          <a:stretch/>
        </p:blipFill>
        <p:spPr>
          <a:xfrm>
            <a:off x="10322098" y="178229"/>
            <a:ext cx="1667163" cy="532341"/>
          </a:xfrm>
          <a:prstGeom prst="rect">
            <a:avLst/>
          </a:prstGeom>
        </p:spPr>
      </p:pic>
    </p:spTree>
    <p:extLst>
      <p:ext uri="{BB962C8B-B14F-4D97-AF65-F5344CB8AC3E}">
        <p14:creationId xmlns:p14="http://schemas.microsoft.com/office/powerpoint/2010/main" val="1021424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stagram.com/premierhomehealthcare" TargetMode="External"/><Relationship Id="rId2" Type="http://schemas.openxmlformats.org/officeDocument/2006/relationships/hyperlink" Target="https://www.facebook.com/premierhomehealthcare" TargetMode="External"/><Relationship Id="rId1" Type="http://schemas.openxmlformats.org/officeDocument/2006/relationships/slideLayout" Target="../slideLayouts/slideLayout2.xml"/><Relationship Id="rId6" Type="http://schemas.openxmlformats.org/officeDocument/2006/relationships/hyperlink" Target="https://www.youtube.com/channel/UCWYN83fGP1HvquOLoZhqnwQ/" TargetMode="External"/><Relationship Id="rId5" Type="http://schemas.openxmlformats.org/officeDocument/2006/relationships/hyperlink" Target="https://www.pinterest.com/premierhomehealthcareservices/" TargetMode="External"/><Relationship Id="rId4" Type="http://schemas.openxmlformats.org/officeDocument/2006/relationships/hyperlink" Target="https://www.linkedin.com/company/premier-home-health-care-services-in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t>The New Wave of Home Care</a:t>
            </a:r>
            <a:br>
              <a:rPr lang="en-US" sz="4400" dirty="0" smtClean="0"/>
            </a:br>
            <a:r>
              <a:rPr lang="en-US" sz="4800" b="1" dirty="0"/>
              <a:t/>
            </a:r>
            <a:br>
              <a:rPr lang="en-US" sz="4800" b="1" dirty="0"/>
            </a:br>
            <a:endParaRPr lang="en-US" sz="4400" i="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pPr algn="ctr">
              <a:defRPr/>
            </a:pPr>
            <a:r>
              <a:rPr lang="en-US" dirty="0" smtClean="0">
                <a:solidFill>
                  <a:prstClr val="black"/>
                </a:solidFill>
                <a:latin typeface="+mn-lt"/>
                <a:ea typeface="Cambria Math" panose="02040503050406030204" pitchFamily="18" charset="0"/>
                <a:cs typeface="Times New Roman" panose="02020603050405020304" pitchFamily="18" charset="0"/>
              </a:rPr>
              <a:t>PREMIER HOME HEALTH CARE SERVICES </a:t>
            </a:r>
          </a:p>
        </p:txBody>
      </p:sp>
    </p:spTree>
    <p:extLst>
      <p:ext uri="{BB962C8B-B14F-4D97-AF65-F5344CB8AC3E}">
        <p14:creationId xmlns:p14="http://schemas.microsoft.com/office/powerpoint/2010/main" val="145568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64850"/>
            <a:ext cx="7100789" cy="772510"/>
          </a:xfrm>
        </p:spPr>
        <p:txBody>
          <a:bodyPr>
            <a:normAutofit/>
          </a:bodyPr>
          <a:lstStyle/>
          <a:p>
            <a:r>
              <a:rPr lang="en-US" sz="3600" dirty="0">
                <a:solidFill>
                  <a:schemeClr val="tx1"/>
                </a:solidFill>
              </a:rPr>
              <a:t>We Are Premier</a:t>
            </a:r>
          </a:p>
        </p:txBody>
      </p:sp>
      <p:sp>
        <p:nvSpPr>
          <p:cNvPr id="3" name="Content Placeholder 2"/>
          <p:cNvSpPr>
            <a:spLocks noGrp="1"/>
          </p:cNvSpPr>
          <p:nvPr>
            <p:ph idx="1"/>
          </p:nvPr>
        </p:nvSpPr>
        <p:spPr>
          <a:xfrm>
            <a:off x="1262743" y="1906693"/>
            <a:ext cx="10058400" cy="4415730"/>
          </a:xfrm>
        </p:spPr>
        <p:txBody>
          <a:bodyPr>
            <a:normAutofit/>
          </a:bodyPr>
          <a:lstStyle/>
          <a:p>
            <a:pPr>
              <a:lnSpc>
                <a:spcPct val="100000"/>
              </a:lnSpc>
              <a:spcBef>
                <a:spcPts val="600"/>
              </a:spcBef>
              <a:spcAft>
                <a:spcPts val="451"/>
              </a:spcAft>
              <a:buFont typeface="Wingdings" panose="05000000000000000000" pitchFamily="2" charset="2"/>
              <a:buChar char="§"/>
            </a:pPr>
            <a:r>
              <a:rPr lang="en-US" sz="1600" dirty="0" smtClean="0">
                <a:solidFill>
                  <a:schemeClr val="tx1">
                    <a:lumMod val="65000"/>
                    <a:lumOff val="35000"/>
                  </a:schemeClr>
                </a:solidFill>
                <a:cs typeface="Arial" panose="020B0604020202020204" pitchFamily="34" charset="0"/>
              </a:rPr>
              <a:t> </a:t>
            </a:r>
            <a:r>
              <a:rPr lang="en-US" sz="1800" dirty="0" smtClean="0">
                <a:solidFill>
                  <a:schemeClr val="tx1"/>
                </a:solidFill>
                <a:cs typeface="Arial" panose="020B0604020202020204" pitchFamily="34" charset="0"/>
              </a:rPr>
              <a:t>Established </a:t>
            </a:r>
            <a:r>
              <a:rPr lang="en-US" sz="1800" dirty="0">
                <a:solidFill>
                  <a:schemeClr val="tx1"/>
                </a:solidFill>
                <a:cs typeface="Arial" panose="020B0604020202020204" pitchFamily="34" charset="0"/>
              </a:rPr>
              <a:t>in 1992 and Headquartered in NY</a:t>
            </a:r>
          </a:p>
          <a:p>
            <a:pPr>
              <a:lnSpc>
                <a:spcPct val="100000"/>
              </a:lnSpc>
              <a:spcBef>
                <a:spcPts val="600"/>
              </a:spcBef>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 Operates </a:t>
            </a:r>
            <a:r>
              <a:rPr lang="en-US" sz="1800" dirty="0">
                <a:solidFill>
                  <a:schemeClr val="tx1"/>
                </a:solidFill>
                <a:cs typeface="Arial" panose="020B0604020202020204" pitchFamily="34" charset="0"/>
              </a:rPr>
              <a:t>in 7 states: NY, NJ, CT, MA, IL, NC and FL</a:t>
            </a:r>
          </a:p>
          <a:p>
            <a:pPr>
              <a:lnSpc>
                <a:spcPct val="100000"/>
              </a:lnSpc>
              <a:spcBef>
                <a:spcPts val="600"/>
              </a:spcBef>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 Provide </a:t>
            </a:r>
            <a:r>
              <a:rPr lang="en-US" sz="1800" dirty="0">
                <a:solidFill>
                  <a:schemeClr val="tx1"/>
                </a:solidFill>
                <a:cs typeface="Arial" panose="020B0604020202020204" pitchFamily="34" charset="0"/>
              </a:rPr>
              <a:t>Licensed Home Care, Care Management, Nursing </a:t>
            </a:r>
            <a:r>
              <a:rPr lang="en-US" sz="1800" dirty="0" smtClean="0">
                <a:solidFill>
                  <a:schemeClr val="tx1"/>
                </a:solidFill>
                <a:cs typeface="Arial" panose="020B0604020202020204" pitchFamily="34" charset="0"/>
              </a:rPr>
              <a:t>Assessments, </a:t>
            </a:r>
            <a:r>
              <a:rPr lang="en-US" sz="1800" dirty="0">
                <a:solidFill>
                  <a:schemeClr val="tx1"/>
                </a:solidFill>
                <a:cs typeface="Arial" panose="020B0604020202020204" pitchFamily="34" charset="0"/>
              </a:rPr>
              <a:t>and </a:t>
            </a:r>
            <a:r>
              <a:rPr lang="en-US" sz="1800" dirty="0" smtClean="0">
                <a:solidFill>
                  <a:schemeClr val="tx1"/>
                </a:solidFill>
                <a:cs typeface="Arial" panose="020B0604020202020204" pitchFamily="34" charset="0"/>
              </a:rPr>
              <a:t>Community Based </a:t>
            </a:r>
            <a:r>
              <a:rPr lang="en-US" sz="1800" dirty="0">
                <a:solidFill>
                  <a:schemeClr val="tx1"/>
                </a:solidFill>
                <a:cs typeface="Arial" panose="020B0604020202020204" pitchFamily="34" charset="0"/>
              </a:rPr>
              <a:t>Technology Services</a:t>
            </a:r>
          </a:p>
          <a:p>
            <a:pPr>
              <a:lnSpc>
                <a:spcPct val="100000"/>
              </a:lnSpc>
              <a:spcBef>
                <a:spcPts val="600"/>
              </a:spcBef>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 Service </a:t>
            </a:r>
            <a:r>
              <a:rPr lang="en-US" sz="1800" dirty="0">
                <a:solidFill>
                  <a:schemeClr val="tx1"/>
                </a:solidFill>
                <a:cs typeface="Arial" panose="020B0604020202020204" pitchFamily="34" charset="0"/>
              </a:rPr>
              <a:t>approximately 34,000 long term and acute care members monthly </a:t>
            </a:r>
            <a:endParaRPr lang="en-US" altLang="en-US" sz="1800" dirty="0">
              <a:solidFill>
                <a:schemeClr val="tx1"/>
              </a:solidFill>
              <a:cs typeface="Arial" panose="020B0604020202020204" pitchFamily="34" charset="0"/>
            </a:endParaRPr>
          </a:p>
          <a:p>
            <a:pPr>
              <a:lnSpc>
                <a:spcPct val="100000"/>
              </a:lnSpc>
              <a:spcBef>
                <a:spcPts val="600"/>
              </a:spcBef>
              <a:spcAft>
                <a:spcPts val="451"/>
              </a:spcAft>
              <a:buFont typeface="Wingdings" panose="05000000000000000000" pitchFamily="2" charset="2"/>
              <a:buChar char="§"/>
            </a:pPr>
            <a:r>
              <a:rPr lang="en-US" altLang="en-US" sz="1800" dirty="0" smtClean="0">
                <a:solidFill>
                  <a:schemeClr val="tx1"/>
                </a:solidFill>
                <a:cs typeface="Arial" panose="020B0604020202020204" pitchFamily="34" charset="0"/>
              </a:rPr>
              <a:t> Premier </a:t>
            </a:r>
            <a:r>
              <a:rPr lang="en-US" altLang="en-US" sz="1800" dirty="0">
                <a:solidFill>
                  <a:schemeClr val="tx1"/>
                </a:solidFill>
                <a:cs typeface="Arial" panose="020B0604020202020204" pitchFamily="34" charset="0"/>
              </a:rPr>
              <a:t>maintains a comprehensive community based service delivery </a:t>
            </a:r>
            <a:r>
              <a:rPr lang="en-US" altLang="en-US" sz="1800" dirty="0" smtClean="0">
                <a:solidFill>
                  <a:schemeClr val="tx1"/>
                </a:solidFill>
                <a:cs typeface="Arial" panose="020B0604020202020204" pitchFamily="34" charset="0"/>
              </a:rPr>
              <a:t>platform:</a:t>
            </a:r>
            <a:endParaRPr lang="en-US" altLang="en-US" sz="1800" dirty="0">
              <a:solidFill>
                <a:schemeClr val="tx1"/>
              </a:solidFill>
              <a:cs typeface="Arial" panose="020B0604020202020204" pitchFamily="34" charset="0"/>
            </a:endParaRPr>
          </a:p>
          <a:p>
            <a:pPr lvl="2">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Personal Care Aide Services </a:t>
            </a:r>
          </a:p>
          <a:p>
            <a:pPr lvl="2">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Aide driven Real-Time Data (RTD) for VBP and patient health outcome management   </a:t>
            </a:r>
          </a:p>
          <a:p>
            <a:pPr lvl="2">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Private Duty RN / LPN Services</a:t>
            </a:r>
          </a:p>
          <a:p>
            <a:pPr lvl="2">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Transitional Care </a:t>
            </a:r>
          </a:p>
          <a:p>
            <a:pPr lvl="2">
              <a:spcAft>
                <a:spcPts val="451"/>
              </a:spcAft>
              <a:buFont typeface="Wingdings" panose="05000000000000000000" pitchFamily="2" charset="2"/>
              <a:buChar char="§"/>
            </a:pPr>
            <a:r>
              <a:rPr lang="en-US" sz="1800" dirty="0" smtClean="0">
                <a:solidFill>
                  <a:schemeClr val="tx1"/>
                </a:solidFill>
                <a:cs typeface="Arial" panose="020B0604020202020204" pitchFamily="34" charset="0"/>
              </a:rPr>
              <a:t>Premier Clears America Program – Population Health Management and Screenings</a:t>
            </a:r>
            <a:endParaRPr lang="en-US" sz="1800" dirty="0">
              <a:solidFill>
                <a:schemeClr val="tx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p:cNvPicPr>
            <a:picLocks noChangeAspect="1"/>
          </p:cNvPicPr>
          <p:nvPr/>
        </p:nvPicPr>
        <p:blipFill>
          <a:blip r:embed="rId3"/>
          <a:stretch>
            <a:fillRect/>
          </a:stretch>
        </p:blipFill>
        <p:spPr>
          <a:xfrm>
            <a:off x="9314417" y="3100145"/>
            <a:ext cx="2484105" cy="1419225"/>
          </a:xfrm>
          <a:prstGeom prst="rect">
            <a:avLst/>
          </a:prstGeom>
          <a:noFill/>
        </p:spPr>
      </p:pic>
    </p:spTree>
    <p:extLst>
      <p:ext uri="{BB962C8B-B14F-4D97-AF65-F5344CB8AC3E}">
        <p14:creationId xmlns:p14="http://schemas.microsoft.com/office/powerpoint/2010/main" val="3243525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6788" y="1206500"/>
            <a:ext cx="8753670" cy="604580"/>
          </a:xfrm>
        </p:spPr>
        <p:txBody>
          <a:bodyPr>
            <a:normAutofit/>
          </a:bodyPr>
          <a:lstStyle/>
          <a:p>
            <a:r>
              <a:rPr lang="en-US" sz="3600" dirty="0">
                <a:solidFill>
                  <a:schemeClr val="tx1"/>
                </a:solidFill>
                <a:cs typeface="Times New Roman" panose="02020603050405020304" pitchFamily="18" charset="0"/>
              </a:rPr>
              <a:t>Leveraging Our Greatest Assets</a:t>
            </a:r>
          </a:p>
        </p:txBody>
      </p:sp>
      <p:sp>
        <p:nvSpPr>
          <p:cNvPr id="5" name="TextBox 4"/>
          <p:cNvSpPr txBox="1"/>
          <p:nvPr/>
        </p:nvSpPr>
        <p:spPr>
          <a:xfrm>
            <a:off x="1060562" y="1735415"/>
            <a:ext cx="10826638" cy="463203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2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Through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the use of advanced training and real-time data technology in the home, Premier has redefined the way we provide home care for our </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members, becoming the front line of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population health management. </a:t>
            </a: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7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endParaRPr>
          </a:p>
          <a:p>
            <a:pPr marL="285750" marR="0" lvl="0" indent="-285750" algn="l" defTabSz="4572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Key components of this comprehensive service delivery model: </a:t>
            </a:r>
          </a:p>
          <a:p>
            <a:pPr marL="800100" marR="0" lvl="1" indent="-34290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Home Health Aides are the “Eyes and Ears in the Home” </a:t>
            </a:r>
          </a:p>
          <a:p>
            <a:pPr marL="800100" marR="0" lvl="1" indent="-34290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Incorporating technology to maximize the “value contribution” of the Aide in the home</a:t>
            </a:r>
          </a:p>
          <a:p>
            <a:pPr marL="800100" marR="0" lvl="1" indent="-34290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Obtaining and </a:t>
            </a: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analyzing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d</a:t>
            </a: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ata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from the </a:t>
            </a: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home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for outcome management</a:t>
            </a:r>
          </a:p>
          <a:p>
            <a:pPr marL="800100" marR="0" lvl="1" indent="-34290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Data driven clinical &amp; care management interventions, building industry best practices</a:t>
            </a:r>
          </a:p>
          <a:p>
            <a:pPr marL="1200150" marR="0" lvl="2" indent="-28575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endParaRPr kumimoji="0" lang="en-US" sz="1500" b="0" i="0" u="none" strike="noStrike" kern="1200" cap="none" spc="0" normalizeH="0" baseline="0" noProof="0" dirty="0">
              <a:ln>
                <a:noFill/>
              </a:ln>
              <a:solidFill>
                <a:srgbClr val="0070C0"/>
              </a:solidFill>
              <a:effectLst/>
              <a:uLnTx/>
              <a:uFillTx/>
              <a:latin typeface="Calibri" panose="020F0502020204030204"/>
              <a:ea typeface="+mn-ea"/>
              <a:cs typeface="Times New Roman" panose="02020603050405020304" pitchFamily="18" charset="0"/>
            </a:endParaRPr>
          </a:p>
          <a:p>
            <a:pPr marL="285750" marR="0" lvl="0" indent="-285750" algn="l" defTabSz="4572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Program Goals:</a:t>
            </a:r>
          </a:p>
          <a:p>
            <a:pPr marL="800100" marR="0" lvl="1" indent="-34290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Increase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Performance on Payer Quality </a:t>
            </a: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Measures and Improve Patient Outcomes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endParaRPr>
          </a:p>
          <a:p>
            <a:pPr marL="800100" marR="0" lvl="1" indent="-34290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Reduce Emergency Department (ED) and Hospital Events</a:t>
            </a:r>
          </a:p>
          <a:p>
            <a:pPr marL="800100" marR="0" lvl="1" indent="-342900" algn="l" defTabSz="457200" rtl="0" eaLnBrk="1" fontAlgn="auto" latinLnBrk="0" hangingPunct="1">
              <a:lnSpc>
                <a:spcPct val="100000"/>
              </a:lnSpc>
              <a:spcBef>
                <a:spcPts val="0"/>
              </a:spcBef>
              <a:spcAft>
                <a:spcPts val="0"/>
              </a:spcAft>
              <a:buClr>
                <a:srgbClr val="FFC000"/>
              </a:buClr>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Reduce overall cost of care</a:t>
            </a:r>
          </a:p>
          <a:p>
            <a:pPr marL="914400" marR="0" lvl="2"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key is leveraging the value of the aide in the home and their ability to observe and transmit both vital sign data and subtle changes in member status through a </a:t>
            </a: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Chromebook or other mobile device </a:t>
            </a:r>
            <a:r>
              <a:rPr kumimoji="0" lang="en-US" sz="1600" b="1" i="0" u="sng"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to </a:t>
            </a:r>
            <a:r>
              <a:rPr kumimoji="0" lang="en-US" sz="1600" b="1" i="0" u="sng"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effectuate improved </a:t>
            </a:r>
            <a:r>
              <a:rPr kumimoji="0" lang="en-US" sz="1600" b="1" i="0" u="sng"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outcome management</a:t>
            </a:r>
            <a:r>
              <a:rPr kumimoji="0" lang="en-US" sz="1600" b="1" i="0" u="sng"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t>
            </a:r>
          </a:p>
          <a:p>
            <a:pPr marL="914400" marR="0" lvl="2"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5"/>
          <p:cNvPicPr>
            <a:picLocks noChangeAspect="1"/>
          </p:cNvPicPr>
          <p:nvPr/>
        </p:nvPicPr>
        <p:blipFill>
          <a:blip r:embed="rId3"/>
          <a:stretch>
            <a:fillRect/>
          </a:stretch>
        </p:blipFill>
        <p:spPr>
          <a:xfrm>
            <a:off x="9514570" y="2875379"/>
            <a:ext cx="2255136" cy="2269275"/>
          </a:xfrm>
          <a:prstGeom prst="rect">
            <a:avLst/>
          </a:prstGeom>
        </p:spPr>
      </p:pic>
    </p:spTree>
    <p:extLst>
      <p:ext uri="{BB962C8B-B14F-4D97-AF65-F5344CB8AC3E}">
        <p14:creationId xmlns:p14="http://schemas.microsoft.com/office/powerpoint/2010/main" val="218613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936" y="1116419"/>
            <a:ext cx="10306203" cy="640783"/>
          </a:xfrm>
        </p:spPr>
        <p:txBody>
          <a:bodyPr>
            <a:noAutofit/>
          </a:bodyPr>
          <a:lstStyle/>
          <a:p>
            <a:r>
              <a:rPr lang="en-US" sz="3600" dirty="0">
                <a:solidFill>
                  <a:schemeClr val="tx1"/>
                </a:solidFill>
                <a:cs typeface="Times New Roman" panose="02020603050405020304" pitchFamily="18" charset="0"/>
              </a:rPr>
              <a:t>Premier </a:t>
            </a:r>
            <a:r>
              <a:rPr lang="en-US" sz="3600" dirty="0">
                <a:solidFill>
                  <a:schemeClr val="tx1"/>
                </a:solidFill>
                <a:ea typeface="Cambria Math" panose="02040503050406030204" pitchFamily="18" charset="0"/>
                <a:cs typeface="Times New Roman" panose="02020603050405020304" pitchFamily="18" charset="0"/>
              </a:rPr>
              <a:t>Real-Time </a:t>
            </a:r>
            <a:r>
              <a:rPr lang="en-US" sz="3600" dirty="0" smtClean="0">
                <a:solidFill>
                  <a:schemeClr val="tx1"/>
                </a:solidFill>
                <a:ea typeface="Cambria Math" panose="02040503050406030204" pitchFamily="18" charset="0"/>
                <a:cs typeface="Times New Roman" panose="02020603050405020304" pitchFamily="18" charset="0"/>
              </a:rPr>
              <a:t>Data </a:t>
            </a:r>
            <a:r>
              <a:rPr lang="en-US" sz="3600" dirty="0">
                <a:solidFill>
                  <a:schemeClr val="tx1"/>
                </a:solidFill>
                <a:ea typeface="Cambria Math" panose="02040503050406030204" pitchFamily="18" charset="0"/>
                <a:cs typeface="Times New Roman" panose="02020603050405020304" pitchFamily="18" charset="0"/>
              </a:rPr>
              <a:t>- A 3-Pronged Approach</a:t>
            </a:r>
            <a:endParaRPr lang="en-US" sz="3600" b="1" i="1" u="sng" dirty="0">
              <a:solidFill>
                <a:schemeClr val="tx1"/>
              </a:solidFill>
              <a:cs typeface="Times New Roman" panose="02020603050405020304" pitchFamily="18" charset="0"/>
            </a:endParaRPr>
          </a:p>
        </p:txBody>
      </p:sp>
      <p:sp>
        <p:nvSpPr>
          <p:cNvPr id="3" name="Content Placeholder 2"/>
          <p:cNvSpPr>
            <a:spLocks noGrp="1"/>
          </p:cNvSpPr>
          <p:nvPr>
            <p:ph idx="1"/>
          </p:nvPr>
        </p:nvSpPr>
        <p:spPr>
          <a:xfrm>
            <a:off x="1116936" y="1847245"/>
            <a:ext cx="10548592" cy="4522497"/>
          </a:xfrm>
        </p:spPr>
        <p:txBody>
          <a:bodyPr>
            <a:noAutofit/>
          </a:bodyPr>
          <a:lstStyle/>
          <a:p>
            <a:pPr marL="164592" indent="0">
              <a:buClrTx/>
              <a:buNone/>
            </a:pPr>
            <a:r>
              <a:rPr lang="en-US" sz="1800" dirty="0" smtClean="0">
                <a:solidFill>
                  <a:schemeClr val="tx1"/>
                </a:solidFill>
                <a:cs typeface="Times New Roman" panose="02020603050405020304" pitchFamily="18" charset="0"/>
              </a:rPr>
              <a:t>Premier’s Real-Time Data (RTD) </a:t>
            </a:r>
            <a:r>
              <a:rPr lang="en-US" sz="1800" dirty="0">
                <a:solidFill>
                  <a:schemeClr val="tx1"/>
                </a:solidFill>
                <a:cs typeface="Times New Roman" panose="02020603050405020304" pitchFamily="18" charset="0"/>
              </a:rPr>
              <a:t>home care model is made up of three critical components: Training, </a:t>
            </a:r>
            <a:r>
              <a:rPr lang="en-US" sz="1800" dirty="0" smtClean="0">
                <a:solidFill>
                  <a:schemeClr val="tx1"/>
                </a:solidFill>
                <a:cs typeface="Times New Roman" panose="02020603050405020304" pitchFamily="18" charset="0"/>
              </a:rPr>
              <a:t>Data Collection, </a:t>
            </a:r>
            <a:r>
              <a:rPr lang="en-US" sz="1800" dirty="0">
                <a:solidFill>
                  <a:schemeClr val="tx1"/>
                </a:solidFill>
                <a:cs typeface="Times New Roman" panose="02020603050405020304" pitchFamily="18" charset="0"/>
              </a:rPr>
              <a:t>and Data Management. Together, these pieces have allowed </a:t>
            </a:r>
            <a:r>
              <a:rPr lang="en-US" sz="1800" dirty="0" smtClean="0">
                <a:solidFill>
                  <a:schemeClr val="tx1"/>
                </a:solidFill>
                <a:cs typeface="Times New Roman" panose="02020603050405020304" pitchFamily="18" charset="0"/>
              </a:rPr>
              <a:t>Premier to succeed in VBP </a:t>
            </a:r>
            <a:r>
              <a:rPr lang="en-US" sz="1800" dirty="0">
                <a:solidFill>
                  <a:schemeClr val="tx1"/>
                </a:solidFill>
                <a:cs typeface="Times New Roman" panose="02020603050405020304" pitchFamily="18" charset="0"/>
              </a:rPr>
              <a:t>arrangements and improve patient health outcomes.</a:t>
            </a:r>
          </a:p>
          <a:p>
            <a:pPr marL="800100" lvl="1" indent="-342900">
              <a:lnSpc>
                <a:spcPct val="100000"/>
              </a:lnSpc>
              <a:spcBef>
                <a:spcPts val="1200"/>
              </a:spcBef>
              <a:buClrTx/>
              <a:buFont typeface="+mj-lt"/>
              <a:buAutoNum type="arabicPeriod"/>
            </a:pPr>
            <a:r>
              <a:rPr lang="en-US" b="1" dirty="0">
                <a:solidFill>
                  <a:schemeClr val="tx1"/>
                </a:solidFill>
                <a:cs typeface="Times New Roman" panose="02020603050405020304" pitchFamily="18" charset="0"/>
              </a:rPr>
              <a:t>Enhanced Training Focused on Patient Health Outcomes</a:t>
            </a:r>
          </a:p>
          <a:p>
            <a:pPr marL="1165860" lvl="3" indent="-342900">
              <a:lnSpc>
                <a:spcPct val="100000"/>
              </a:lnSpc>
              <a:buFont typeface="Wingdings" panose="05000000000000000000" pitchFamily="2" charset="2"/>
              <a:buChar char="§"/>
            </a:pPr>
            <a:r>
              <a:rPr lang="en-US" sz="1600" u="sng" dirty="0">
                <a:solidFill>
                  <a:schemeClr val="tx1"/>
                </a:solidFill>
                <a:cs typeface="Times New Roman" panose="02020603050405020304" pitchFamily="18" charset="0"/>
              </a:rPr>
              <a:t>Observe, Ask, Report (OAR)</a:t>
            </a:r>
            <a:r>
              <a:rPr lang="en-US" sz="1600" dirty="0">
                <a:solidFill>
                  <a:schemeClr val="tx1"/>
                </a:solidFill>
                <a:cs typeface="Times New Roman" panose="02020603050405020304" pitchFamily="18" charset="0"/>
              </a:rPr>
              <a:t> - Disease specific &amp; technology specialty training </a:t>
            </a:r>
          </a:p>
          <a:p>
            <a:pPr marL="1165860" lvl="3" indent="-342900">
              <a:lnSpc>
                <a:spcPct val="100000"/>
              </a:lnSpc>
              <a:buFont typeface="Wingdings" panose="05000000000000000000" pitchFamily="2" charset="2"/>
              <a:buChar char="§"/>
            </a:pPr>
            <a:r>
              <a:rPr lang="en-US" sz="1600" dirty="0">
                <a:solidFill>
                  <a:schemeClr val="tx1"/>
                </a:solidFill>
                <a:cs typeface="Times New Roman" panose="02020603050405020304" pitchFamily="18" charset="0"/>
              </a:rPr>
              <a:t>Development of the GAP Aide Program (WIO Dollars at Work) </a:t>
            </a:r>
          </a:p>
          <a:p>
            <a:pPr marL="800100" lvl="1" indent="-342900">
              <a:lnSpc>
                <a:spcPct val="100000"/>
              </a:lnSpc>
              <a:buClrTx/>
              <a:buFont typeface="+mj-lt"/>
              <a:buAutoNum type="arabicPeriod"/>
            </a:pPr>
            <a:r>
              <a:rPr lang="en-US" b="1" dirty="0">
                <a:solidFill>
                  <a:schemeClr val="tx1"/>
                </a:solidFill>
                <a:cs typeface="Times New Roman" panose="02020603050405020304" pitchFamily="18" charset="0"/>
              </a:rPr>
              <a:t>Data Collection and Transmission </a:t>
            </a:r>
            <a:r>
              <a:rPr lang="en-US" b="1" dirty="0" smtClean="0">
                <a:solidFill>
                  <a:schemeClr val="tx1"/>
                </a:solidFill>
                <a:cs typeface="Times New Roman" panose="02020603050405020304" pitchFamily="18" charset="0"/>
              </a:rPr>
              <a:t>Utilizing </a:t>
            </a:r>
            <a:r>
              <a:rPr lang="en-US" b="1" dirty="0">
                <a:solidFill>
                  <a:schemeClr val="tx1"/>
                </a:solidFill>
                <a:cs typeface="Times New Roman" panose="02020603050405020304" pitchFamily="18" charset="0"/>
              </a:rPr>
              <a:t>T</a:t>
            </a:r>
            <a:r>
              <a:rPr lang="en-US" b="1" dirty="0" smtClean="0">
                <a:solidFill>
                  <a:schemeClr val="tx1"/>
                </a:solidFill>
                <a:cs typeface="Times New Roman" panose="02020603050405020304" pitchFamily="18" charset="0"/>
              </a:rPr>
              <a:t>echnology </a:t>
            </a:r>
            <a:r>
              <a:rPr lang="en-US" b="1" dirty="0">
                <a:solidFill>
                  <a:schemeClr val="tx1"/>
                </a:solidFill>
                <a:cs typeface="Times New Roman" panose="02020603050405020304" pitchFamily="18" charset="0"/>
              </a:rPr>
              <a:t>from the </a:t>
            </a:r>
            <a:r>
              <a:rPr lang="en-US" b="1" dirty="0" smtClean="0">
                <a:solidFill>
                  <a:schemeClr val="tx1"/>
                </a:solidFill>
                <a:cs typeface="Times New Roman" panose="02020603050405020304" pitchFamily="18" charset="0"/>
              </a:rPr>
              <a:t>Home</a:t>
            </a:r>
            <a:endParaRPr lang="en-US" b="1" dirty="0">
              <a:solidFill>
                <a:schemeClr val="tx1"/>
              </a:solidFill>
              <a:cs typeface="Times New Roman" panose="02020603050405020304" pitchFamily="18" charset="0"/>
            </a:endParaRPr>
          </a:p>
          <a:p>
            <a:pPr marL="1165860" lvl="3" indent="-342900">
              <a:lnSpc>
                <a:spcPct val="100000"/>
              </a:lnSpc>
              <a:buFont typeface="Wingdings" panose="05000000000000000000" pitchFamily="2" charset="2"/>
              <a:buChar char="§"/>
            </a:pPr>
            <a:r>
              <a:rPr lang="en-US" sz="1600" dirty="0">
                <a:solidFill>
                  <a:schemeClr val="tx1"/>
                </a:solidFill>
                <a:cs typeface="Times New Roman" panose="02020603050405020304" pitchFamily="18" charset="0"/>
              </a:rPr>
              <a:t>OAR Telephony Alert System</a:t>
            </a:r>
          </a:p>
          <a:p>
            <a:pPr marL="1165860" lvl="3" indent="-342900">
              <a:lnSpc>
                <a:spcPct val="100000"/>
              </a:lnSpc>
              <a:buFont typeface="Wingdings" panose="05000000000000000000" pitchFamily="2" charset="2"/>
              <a:buChar char="§"/>
            </a:pPr>
            <a:r>
              <a:rPr lang="en-US" sz="1600" dirty="0">
                <a:solidFill>
                  <a:schemeClr val="tx1"/>
                </a:solidFill>
                <a:cs typeface="Times New Roman" panose="02020603050405020304" pitchFamily="18" charset="0"/>
              </a:rPr>
              <a:t>WebOAR+</a:t>
            </a:r>
          </a:p>
          <a:p>
            <a:pPr marL="800100" lvl="1" indent="-342900">
              <a:lnSpc>
                <a:spcPct val="100000"/>
              </a:lnSpc>
              <a:buClrTx/>
              <a:buFont typeface="+mj-lt"/>
              <a:buAutoNum type="arabicPeriod"/>
            </a:pPr>
            <a:r>
              <a:rPr lang="en-US" b="1" dirty="0" smtClean="0">
                <a:solidFill>
                  <a:schemeClr val="tx1"/>
                </a:solidFill>
                <a:cs typeface="Times New Roman" panose="02020603050405020304" pitchFamily="18" charset="0"/>
              </a:rPr>
              <a:t>Dashboard </a:t>
            </a:r>
            <a:r>
              <a:rPr lang="en-US" b="1" dirty="0">
                <a:solidFill>
                  <a:schemeClr val="tx1"/>
                </a:solidFill>
                <a:cs typeface="Times New Roman" panose="02020603050405020304" pitchFamily="18" charset="0"/>
              </a:rPr>
              <a:t>Management for Population Health</a:t>
            </a:r>
          </a:p>
          <a:p>
            <a:pPr marL="1165860" lvl="3" indent="-342900">
              <a:lnSpc>
                <a:spcPct val="100000"/>
              </a:lnSpc>
              <a:buFont typeface="Wingdings" panose="05000000000000000000" pitchFamily="2" charset="2"/>
              <a:buChar char="§"/>
            </a:pPr>
            <a:r>
              <a:rPr lang="en-US" sz="1600" dirty="0">
                <a:solidFill>
                  <a:schemeClr val="tx1"/>
                </a:solidFill>
                <a:cs typeface="Times New Roman" panose="02020603050405020304" pitchFamily="18" charset="0"/>
              </a:rPr>
              <a:t>Targeted measure monitoring for clinical/care management interventions and improved outcomes</a:t>
            </a:r>
          </a:p>
          <a:p>
            <a:pPr marL="1165860" lvl="3" indent="-342900">
              <a:lnSpc>
                <a:spcPct val="100000"/>
              </a:lnSpc>
              <a:buFont typeface="Wingdings" panose="05000000000000000000" pitchFamily="2" charset="2"/>
              <a:buChar char="§"/>
            </a:pPr>
            <a:r>
              <a:rPr lang="en-US" sz="1600" dirty="0" smtClean="0">
                <a:solidFill>
                  <a:schemeClr val="tx1"/>
                </a:solidFill>
                <a:cs typeface="Times New Roman" panose="02020603050405020304" pitchFamily="18" charset="0"/>
              </a:rPr>
              <a:t>Promoting </a:t>
            </a:r>
            <a:r>
              <a:rPr lang="en-US" sz="1600" dirty="0">
                <a:solidFill>
                  <a:schemeClr val="tx1"/>
                </a:solidFill>
                <a:cs typeface="Times New Roman" panose="02020603050405020304" pitchFamily="18" charset="0"/>
              </a:rPr>
              <a:t>&amp; </a:t>
            </a:r>
            <a:r>
              <a:rPr lang="en-US" sz="1600" dirty="0" smtClean="0">
                <a:solidFill>
                  <a:schemeClr val="tx1"/>
                </a:solidFill>
                <a:cs typeface="Times New Roman" panose="02020603050405020304" pitchFamily="18" charset="0"/>
              </a:rPr>
              <a:t>facilitating Interdisciplinary </a:t>
            </a:r>
            <a:r>
              <a:rPr lang="en-US" sz="1600" dirty="0">
                <a:solidFill>
                  <a:schemeClr val="tx1"/>
                </a:solidFill>
                <a:cs typeface="Times New Roman" panose="02020603050405020304" pitchFamily="18" charset="0"/>
              </a:rPr>
              <a:t>Team (IDT</a:t>
            </a:r>
            <a:r>
              <a:rPr lang="en-US" sz="1600" dirty="0" smtClean="0">
                <a:solidFill>
                  <a:schemeClr val="tx1"/>
                </a:solidFill>
                <a:cs typeface="Times New Roman" panose="02020603050405020304" pitchFamily="18" charset="0"/>
              </a:rPr>
              <a:t>) interactions: </a:t>
            </a:r>
            <a:r>
              <a:rPr lang="en-US" sz="1600" dirty="0">
                <a:solidFill>
                  <a:schemeClr val="tx1"/>
                </a:solidFill>
                <a:cs typeface="Times New Roman" panose="02020603050405020304" pitchFamily="18" charset="0"/>
              </a:rPr>
              <a:t>Collaborative approach to care</a:t>
            </a:r>
          </a:p>
          <a:p>
            <a:pPr marL="1165860" lvl="3" indent="-342900">
              <a:lnSpc>
                <a:spcPct val="100000"/>
              </a:lnSpc>
              <a:buFont typeface="Wingdings" panose="05000000000000000000" pitchFamily="2" charset="2"/>
              <a:buChar char="§"/>
            </a:pPr>
            <a:r>
              <a:rPr lang="en-US" sz="1600" dirty="0">
                <a:solidFill>
                  <a:schemeClr val="tx1"/>
                </a:solidFill>
                <a:cs typeface="Times New Roman" panose="02020603050405020304" pitchFamily="18" charset="0"/>
              </a:rPr>
              <a:t>Data aggregation for improving Population Health &amp; Cost Reduction</a:t>
            </a:r>
          </a:p>
          <a:p>
            <a:pPr marL="857250" lvl="2" indent="0">
              <a:buClrTx/>
              <a:buNone/>
            </a:pPr>
            <a:endParaRPr lang="en-US" sz="1500" dirty="0">
              <a:solidFill>
                <a:schemeClr val="tx1"/>
              </a:solidFill>
              <a:cs typeface="Times New Roman" panose="02020603050405020304" pitchFamily="18" charset="0"/>
            </a:endParaRPr>
          </a:p>
          <a:p>
            <a:pPr>
              <a:buFont typeface="Wingdings" panose="05000000000000000000" pitchFamily="2" charset="2"/>
              <a:buChar char="ü"/>
            </a:pPr>
            <a:endParaRPr lang="en-US" sz="1500" dirty="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1099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6094" y="995246"/>
            <a:ext cx="9902985" cy="750427"/>
          </a:xfrm>
        </p:spPr>
        <p:txBody>
          <a:bodyPr>
            <a:noAutofit/>
          </a:bodyPr>
          <a:lstStyle/>
          <a:p>
            <a:r>
              <a:rPr lang="en-US" sz="3600" dirty="0" smtClean="0">
                <a:solidFill>
                  <a:schemeClr val="tx1"/>
                </a:solidFill>
                <a:cs typeface="Times New Roman" panose="02020603050405020304" pitchFamily="18" charset="0"/>
              </a:rPr>
              <a:t>RTD Dashboard </a:t>
            </a:r>
            <a:r>
              <a:rPr lang="en-US" sz="3600" dirty="0">
                <a:solidFill>
                  <a:schemeClr val="tx1"/>
                </a:solidFill>
                <a:cs typeface="Times New Roman" panose="02020603050405020304" pitchFamily="18" charset="0"/>
              </a:rPr>
              <a:t>Management for Population Health</a:t>
            </a:r>
          </a:p>
        </p:txBody>
      </p:sp>
      <p:sp>
        <p:nvSpPr>
          <p:cNvPr id="6" name="TextBox 5"/>
          <p:cNvSpPr txBox="1"/>
          <p:nvPr/>
        </p:nvSpPr>
        <p:spPr>
          <a:xfrm>
            <a:off x="1146093" y="1831338"/>
            <a:ext cx="10688855" cy="4542782"/>
          </a:xfrm>
          <a:prstGeom prst="rect">
            <a:avLst/>
          </a:prstGeom>
          <a:noFill/>
        </p:spPr>
        <p:txBody>
          <a:bodyPr wrap="square" rtlCol="0">
            <a:spAutoFit/>
          </a:bodyPr>
          <a:lstStyle/>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Comprehensive data </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and </a:t>
            </a: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streamlined collection are only the </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beginning.  It is critically important to have a structured process to </a:t>
            </a: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apply real-time </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information and </a:t>
            </a: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drive data-informed decisions.</a:t>
            </a:r>
          </a:p>
          <a:p>
            <a:pPr marL="742950" marR="0" lvl="1"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Targeted measure monitoring to facilitate and provide oversight of patient care</a:t>
            </a:r>
          </a:p>
          <a:p>
            <a:pPr marL="1200150" marR="0" lvl="2" indent="-285750" algn="l" defTabSz="457200" rtl="0" eaLnBrk="1" fontAlgn="auto" latinLnBrk="0" hangingPunct="1">
              <a:lnSpc>
                <a:spcPct val="100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Best practice work flows that ensure timely and appropriate follow up to changes in patient needs</a:t>
            </a:r>
          </a:p>
          <a:p>
            <a:pPr marL="1657350" marR="0" lvl="3" indent="-285750" algn="l" defTabSz="4572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QIM and PAH Alert Tracking</a:t>
            </a:r>
          </a:p>
          <a:p>
            <a:pPr marL="1657350" marR="0" lvl="3" indent="-285750" algn="l" defTabSz="4572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Medication compliance and medication refill tracking</a:t>
            </a:r>
          </a:p>
          <a:p>
            <a:pPr marL="1657350" marR="0" lvl="3" indent="-285750" algn="l" defTabSz="4572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Physician and specialist visit tracking</a:t>
            </a:r>
          </a:p>
          <a:p>
            <a:pPr marL="1657350" marR="0" lvl="3" indent="-285750" algn="l" defTabSz="4572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Satisfaction </a:t>
            </a:r>
            <a:r>
              <a:rPr kumimoji="0" lang="en-US" sz="1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Initiatives</a:t>
            </a:r>
          </a:p>
          <a:p>
            <a:pPr marL="1200150" marR="0" lvl="2"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Disease Specific Interventions and targeted education library</a:t>
            </a:r>
          </a:p>
          <a:p>
            <a:pPr marL="1657350" marR="0" lvl="3"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Triage and severity analysis of patient’s deteriorating </a:t>
            </a:r>
            <a:r>
              <a:rPr kumimoji="0" lang="en-US" sz="14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conditions</a:t>
            </a:r>
          </a:p>
          <a:p>
            <a:pPr marL="1657350" marR="0" lvl="3"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Encourage and track vaccinations (COVID, Flu, pneumococcal, shingles, etc</a:t>
            </a:r>
            <a:r>
              <a:rPr kumimoji="0" lang="en-US" sz="14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742950" marR="0" lvl="1"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Defined roles within the </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Interdisciplinary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Team (IDT) model for a collaborative approach to care</a:t>
            </a:r>
          </a:p>
          <a:p>
            <a:pPr marL="1200150" marR="0" lvl="2"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Facilitate Interdisciplinary Team Meetings</a:t>
            </a:r>
          </a:p>
          <a:p>
            <a:pPr marL="1200150" marR="0" lvl="2"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Support </a:t>
            </a: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appropriate triage and data informed </a:t>
            </a:r>
            <a:r>
              <a:rPr kumimoji="0" lang="en-US" sz="16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interventions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7" name="Picture 6"/>
          <p:cNvPicPr>
            <a:picLocks noChangeAspect="1"/>
          </p:cNvPicPr>
          <p:nvPr/>
        </p:nvPicPr>
        <p:blipFill>
          <a:blip r:embed="rId3"/>
          <a:stretch>
            <a:fillRect/>
          </a:stretch>
        </p:blipFill>
        <p:spPr>
          <a:xfrm>
            <a:off x="8552670" y="3255004"/>
            <a:ext cx="2695575" cy="1695450"/>
          </a:xfrm>
          <a:prstGeom prst="rect">
            <a:avLst/>
          </a:prstGeom>
        </p:spPr>
      </p:pic>
    </p:spTree>
    <p:extLst>
      <p:ext uri="{BB962C8B-B14F-4D97-AF65-F5344CB8AC3E}">
        <p14:creationId xmlns:p14="http://schemas.microsoft.com/office/powerpoint/2010/main" val="657389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6094" y="995246"/>
            <a:ext cx="9902985" cy="750427"/>
          </a:xfrm>
        </p:spPr>
        <p:txBody>
          <a:bodyPr>
            <a:noAutofit/>
          </a:bodyPr>
          <a:lstStyle/>
          <a:p>
            <a:r>
              <a:rPr lang="en-US" sz="3600" dirty="0" smtClean="0">
                <a:solidFill>
                  <a:schemeClr val="tx1"/>
                </a:solidFill>
                <a:cs typeface="Times New Roman" panose="02020603050405020304" pitchFamily="18" charset="0"/>
              </a:rPr>
              <a:t>RTD Dashboard </a:t>
            </a:r>
            <a:r>
              <a:rPr lang="en-US" sz="3600" dirty="0">
                <a:solidFill>
                  <a:schemeClr val="tx1"/>
                </a:solidFill>
                <a:cs typeface="Times New Roman" panose="02020603050405020304" pitchFamily="18" charset="0"/>
              </a:rPr>
              <a:t>Management for Population Health</a:t>
            </a:r>
          </a:p>
        </p:txBody>
      </p:sp>
      <p:sp>
        <p:nvSpPr>
          <p:cNvPr id="6" name="TextBox 5"/>
          <p:cNvSpPr txBox="1"/>
          <p:nvPr/>
        </p:nvSpPr>
        <p:spPr>
          <a:xfrm>
            <a:off x="1146094" y="1745673"/>
            <a:ext cx="10353469" cy="4901278"/>
          </a:xfrm>
          <a:prstGeom prst="rect">
            <a:avLst/>
          </a:prstGeom>
          <a:noFill/>
        </p:spPr>
        <p:txBody>
          <a:bodyPr wrap="square" rtlCol="0">
            <a:spAutoFit/>
          </a:bodyPr>
          <a:lstStyle/>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Collection of real-time information about a specific patient or population over time provides invaluable insight into their disease specific needs allowing for the development of industry best practices and the integration of home care into value based payment arrangements.</a:t>
            </a:r>
          </a:p>
          <a:p>
            <a:pPr marL="742950" marR="0" lvl="1"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Data aggregation for improving Population Health &amp; Cost Reduction </a:t>
            </a: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Aggregation and Analysis of Real-Time-Data </a:t>
            </a:r>
          </a:p>
          <a:p>
            <a:pPr marL="1257300" marR="0" lvl="2" indent="-34290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Enforce timely follow up and resolution for reported new or worsening changes in the RTD Dashboard</a:t>
            </a:r>
          </a:p>
          <a:p>
            <a:pPr marL="1257300" marR="0" lvl="2" indent="-34290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Provide teams with prominent issues and patient-specific trends in negative health outcomes and medication adherence</a:t>
            </a:r>
          </a:p>
          <a:p>
            <a:pPr marL="1257300" marR="0" lvl="2" indent="-34290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Ensure intervention is initiated to improve patient health outcomes</a:t>
            </a:r>
          </a:p>
          <a:p>
            <a:pPr marL="742950" marR="0" lvl="1"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Predictive analytics for population trends</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1200150" marR="0" lvl="2"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Trends across Health Plans and Hospital Systems</a:t>
            </a:r>
          </a:p>
          <a:p>
            <a:pPr marL="1200150" marR="0" lvl="2"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Best practices for disease-specific </a:t>
            </a:r>
            <a:r>
              <a:rPr kumimoji="0" lang="en-US" sz="1600" b="0" i="0" u="none" strike="noStrike" kern="1200" cap="none" spc="0" normalizeH="0" baseline="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interventions</a:t>
            </a:r>
            <a:r>
              <a:rPr kumimoji="0" lang="en-US" sz="1600" b="0" i="0" u="none" strike="noStrike" kern="1200" cap="none" spc="0" normalizeH="0" noProof="0" dirty="0" smtClean="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a:r>
            <a:endPar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1200150" marR="0" lvl="2" indent="-285750" algn="l" defTabSz="457200" rtl="0" eaLnBrk="1" fontAlgn="auto" latinLnBrk="0" hangingPunct="1">
              <a:lnSpc>
                <a:spcPct val="107000"/>
              </a:lnSpc>
              <a:spcBef>
                <a:spcPts val="0"/>
              </a:spcBef>
              <a:spcAft>
                <a:spcPts val="600"/>
              </a:spcAft>
              <a:buClr>
                <a:srgbClr val="FFC000"/>
              </a:buClr>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Impact of social determinants and other community variables on patient health and total cost of care outcomes</a:t>
            </a:r>
          </a:p>
          <a:p>
            <a:pPr marL="742950" marR="0" lvl="1" indent="-285750" algn="l" defTabSz="457200" rtl="0" eaLnBrk="1" fontAlgn="auto" latinLnBrk="0" hangingPunct="1">
              <a:lnSpc>
                <a:spcPct val="107000"/>
              </a:lnSpc>
              <a:spcBef>
                <a:spcPts val="0"/>
              </a:spcBef>
              <a:spcAft>
                <a:spcPts val="600"/>
              </a:spcAft>
              <a:buClrTx/>
              <a:buSzTx/>
              <a:buFont typeface="Wingdings" panose="05000000000000000000" pitchFamily="2" charset="2"/>
              <a:buChar char="ü"/>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1050" b="0" i="0" u="none" strike="noStrike" kern="1200" cap="none" spc="0" normalizeH="0" baseline="0" noProof="0" smtClean="0">
                <a:ln>
                  <a:noFill/>
                </a:ln>
                <a:solidFill>
                  <a:srgbClr val="FFFFFF"/>
                </a:solidFill>
                <a:effectLst/>
                <a:uLnTx/>
                <a:uFillTx/>
                <a:latin typeface="Calibri Light" panose="020F03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srgbClr val="FFFFFF"/>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790563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158240"/>
            <a:ext cx="8543109" cy="579120"/>
          </a:xfrm>
        </p:spPr>
        <p:txBody>
          <a:bodyPr>
            <a:normAutofit/>
          </a:bodyPr>
          <a:lstStyle/>
          <a:p>
            <a:r>
              <a:rPr lang="en-US" sz="3600" dirty="0" smtClean="0">
                <a:solidFill>
                  <a:schemeClr val="tx1"/>
                </a:solidFill>
              </a:rPr>
              <a:t>Member Improvement Due to Real-Time Data  </a:t>
            </a:r>
            <a:endParaRPr lang="en-US" sz="3600" dirty="0">
              <a:solidFill>
                <a:schemeClr val="tx1"/>
              </a:solidFill>
            </a:endParaRPr>
          </a:p>
        </p:txBody>
      </p:sp>
      <p:sp>
        <p:nvSpPr>
          <p:cNvPr id="4" name="Slide Number Placeholder 3"/>
          <p:cNvSpPr>
            <a:spLocks noGrp="1"/>
          </p:cNvSpPr>
          <p:nvPr>
            <p:ph type="sldNum" sz="quarter" idx="12"/>
          </p:nvPr>
        </p:nvSpPr>
        <p:spPr/>
        <p:txBody>
          <a:bodyPr/>
          <a:lstStyle/>
          <a:p>
            <a:fld id="{C5607D44-7A9E-4CA4-85A1-50AF41949AE6}" type="slidenum">
              <a:rPr lang="en-US" smtClean="0"/>
              <a:t>7</a:t>
            </a:fld>
            <a:endParaRPr lang="en-US"/>
          </a:p>
        </p:txBody>
      </p:sp>
      <p:pic>
        <p:nvPicPr>
          <p:cNvPr id="9" name="Picture 8"/>
          <p:cNvPicPr>
            <a:picLocks noChangeAspect="1"/>
          </p:cNvPicPr>
          <p:nvPr/>
        </p:nvPicPr>
        <p:blipFill>
          <a:blip r:embed="rId2"/>
          <a:stretch>
            <a:fillRect/>
          </a:stretch>
        </p:blipFill>
        <p:spPr>
          <a:xfrm>
            <a:off x="1097280" y="2176739"/>
            <a:ext cx="5408993" cy="3930445"/>
          </a:xfrm>
          <a:prstGeom prst="rect">
            <a:avLst/>
          </a:prstGeom>
        </p:spPr>
      </p:pic>
      <p:sp>
        <p:nvSpPr>
          <p:cNvPr id="12" name="Rectangle 11"/>
          <p:cNvSpPr/>
          <p:nvPr/>
        </p:nvSpPr>
        <p:spPr>
          <a:xfrm>
            <a:off x="6684799" y="2479967"/>
            <a:ext cx="5097898" cy="3323987"/>
          </a:xfrm>
          <a:prstGeom prst="rect">
            <a:avLst/>
          </a:prstGeom>
          <a:ln>
            <a:solidFill>
              <a:schemeClr val="accent2"/>
            </a:solidFill>
          </a:ln>
        </p:spPr>
        <p:txBody>
          <a:bodyPr wrap="square">
            <a:spAutoFit/>
          </a:bodyPr>
          <a:lstStyle/>
          <a:p>
            <a:pPr marL="171450" indent="-171450">
              <a:buFont typeface="Arial" panose="020B0604020202020204" pitchFamily="34" charset="0"/>
              <a:buChar char="•"/>
            </a:pPr>
            <a:r>
              <a:rPr lang="en-US" sz="1400" dirty="0"/>
              <a:t>This data set analyzes the UAS assessment results for a cohort of 246 members over a 6 month period.</a:t>
            </a:r>
          </a:p>
          <a:p>
            <a:endParaRPr lang="en-US" sz="1400" dirty="0"/>
          </a:p>
          <a:p>
            <a:pPr marL="171450" indent="-171450">
              <a:buFont typeface="Arial" panose="020B0604020202020204" pitchFamily="34" charset="0"/>
              <a:buChar char="•"/>
            </a:pPr>
            <a:r>
              <a:rPr lang="en-US" sz="1400" dirty="0"/>
              <a:t>This data set follows </a:t>
            </a:r>
            <a:r>
              <a:rPr lang="en-US" sz="1400" b="1" dirty="0"/>
              <a:t>37 high risk members </a:t>
            </a:r>
            <a:r>
              <a:rPr lang="en-US" sz="1400" dirty="0"/>
              <a:t>who received Premier follow up and intervention with direct </a:t>
            </a:r>
            <a:r>
              <a:rPr lang="en-US" sz="1400" dirty="0" smtClean="0"/>
              <a:t>Care Management </a:t>
            </a:r>
            <a:r>
              <a:rPr lang="en-US" sz="1400" dirty="0"/>
              <a:t>involvement. The 37 high risk members reported </a:t>
            </a:r>
            <a:r>
              <a:rPr lang="en-US" sz="1400" b="1" dirty="0"/>
              <a:t>55 negative health outcomes </a:t>
            </a:r>
            <a:r>
              <a:rPr lang="en-US" sz="1400" dirty="0"/>
              <a:t>in their first 2019 UAS assessment and only reported </a:t>
            </a:r>
            <a:r>
              <a:rPr lang="en-US" sz="1400" b="1" dirty="0"/>
              <a:t>24 reoccurring negative health outcomes </a:t>
            </a:r>
            <a:r>
              <a:rPr lang="en-US" sz="1400" dirty="0"/>
              <a:t>6 months later.</a:t>
            </a:r>
          </a:p>
          <a:p>
            <a:pPr marL="171450" indent="-171450">
              <a:buFont typeface="Arial" panose="020B0604020202020204" pitchFamily="34" charset="0"/>
              <a:buChar char="•"/>
            </a:pPr>
            <a:endParaRPr lang="en-US" sz="1400" b="1" dirty="0"/>
          </a:p>
          <a:p>
            <a:pPr marL="171450" indent="-171450">
              <a:buFont typeface="Arial" panose="020B0604020202020204" pitchFamily="34" charset="0"/>
              <a:buChar char="•"/>
            </a:pPr>
            <a:r>
              <a:rPr lang="en-US" sz="1400" dirty="0"/>
              <a:t>This data set also follows </a:t>
            </a:r>
            <a:r>
              <a:rPr lang="en-US" sz="1400" b="1" dirty="0"/>
              <a:t>209 standard risk members </a:t>
            </a:r>
            <a:r>
              <a:rPr lang="en-US" sz="1400" dirty="0"/>
              <a:t>who received Premier follow up and intervention without direct CM involvement. The 209 members reported </a:t>
            </a:r>
            <a:r>
              <a:rPr lang="en-US" sz="1400" b="1" dirty="0"/>
              <a:t>245 negative health outcomes </a:t>
            </a:r>
            <a:r>
              <a:rPr lang="en-US" sz="1400" dirty="0"/>
              <a:t>in their first 2019 UAS assessment and only reported </a:t>
            </a:r>
            <a:r>
              <a:rPr lang="en-US" sz="1400" b="1" dirty="0"/>
              <a:t>112 reoccurring negative health outcomes </a:t>
            </a:r>
            <a:r>
              <a:rPr lang="en-US" sz="1400" dirty="0"/>
              <a:t>6 months later. </a:t>
            </a:r>
          </a:p>
        </p:txBody>
      </p:sp>
    </p:spTree>
    <p:extLst>
      <p:ext uri="{BB962C8B-B14F-4D97-AF65-F5344CB8AC3E}">
        <p14:creationId xmlns:p14="http://schemas.microsoft.com/office/powerpoint/2010/main" val="321342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cs typeface="Arial" panose="020B0604020202020204" pitchFamily="34" charset="0"/>
              </a:rPr>
              <a:t>Premier’s 2016-2019 Quality Scores </a:t>
            </a:r>
            <a:br>
              <a:rPr lang="en-US" sz="3600" dirty="0">
                <a:solidFill>
                  <a:schemeClr val="tx1"/>
                </a:solidFill>
                <a:cs typeface="Arial" panose="020B0604020202020204" pitchFamily="34" charset="0"/>
              </a:rPr>
            </a:br>
            <a:r>
              <a:rPr lang="en-US" sz="3600" dirty="0">
                <a:solidFill>
                  <a:schemeClr val="tx1"/>
                </a:solidFill>
                <a:cs typeface="Arial" panose="020B0604020202020204" pitchFamily="34" charset="0"/>
              </a:rPr>
              <a:t>with One NY MLTC</a:t>
            </a:r>
            <a:endParaRPr lang="en-US" sz="3600" dirty="0">
              <a:solidFill>
                <a:schemeClr val="tx1"/>
              </a:solidFill>
            </a:endParaRPr>
          </a:p>
        </p:txBody>
      </p:sp>
      <p:sp>
        <p:nvSpPr>
          <p:cNvPr id="4" name="Slide Number Placeholder 3"/>
          <p:cNvSpPr>
            <a:spLocks noGrp="1"/>
          </p:cNvSpPr>
          <p:nvPr>
            <p:ph type="sldNum" sz="quarter" idx="12"/>
          </p:nvPr>
        </p:nvSpPr>
        <p:spPr/>
        <p:txBody>
          <a:bodyPr/>
          <a:lstStyle/>
          <a:p>
            <a:fld id="{C5607D44-7A9E-4CA4-85A1-50AF41949AE6}" type="slidenum">
              <a:rPr lang="en-US" smtClean="0"/>
              <a:t>8</a:t>
            </a:fld>
            <a:endParaRPr lang="en-US"/>
          </a:p>
        </p:txBody>
      </p:sp>
      <p:pic>
        <p:nvPicPr>
          <p:cNvPr id="6" name="Picture 5"/>
          <p:cNvPicPr>
            <a:picLocks noChangeAspect="1"/>
          </p:cNvPicPr>
          <p:nvPr/>
        </p:nvPicPr>
        <p:blipFill>
          <a:blip r:embed="rId2"/>
          <a:stretch>
            <a:fillRect/>
          </a:stretch>
        </p:blipFill>
        <p:spPr>
          <a:xfrm>
            <a:off x="1321766" y="1901824"/>
            <a:ext cx="2945111" cy="4014468"/>
          </a:xfrm>
          <a:prstGeom prst="rect">
            <a:avLst/>
          </a:prstGeom>
        </p:spPr>
      </p:pic>
      <p:pic>
        <p:nvPicPr>
          <p:cNvPr id="7" name="Picture 6"/>
          <p:cNvPicPr>
            <a:picLocks noChangeAspect="1"/>
          </p:cNvPicPr>
          <p:nvPr/>
        </p:nvPicPr>
        <p:blipFill>
          <a:blip r:embed="rId3"/>
          <a:stretch>
            <a:fillRect/>
          </a:stretch>
        </p:blipFill>
        <p:spPr>
          <a:xfrm>
            <a:off x="4716426" y="1912399"/>
            <a:ext cx="6439254" cy="4014468"/>
          </a:xfrm>
          <a:prstGeom prst="rect">
            <a:avLst/>
          </a:prstGeom>
        </p:spPr>
      </p:pic>
      <p:sp>
        <p:nvSpPr>
          <p:cNvPr id="8" name="Rectangle 7"/>
          <p:cNvSpPr/>
          <p:nvPr/>
        </p:nvSpPr>
        <p:spPr>
          <a:xfrm>
            <a:off x="5866901" y="5948017"/>
            <a:ext cx="4033557" cy="307777"/>
          </a:xfrm>
          <a:prstGeom prst="rect">
            <a:avLst/>
          </a:prstGeom>
          <a:ln>
            <a:solidFill>
              <a:schemeClr val="accent2"/>
            </a:solidFill>
          </a:ln>
        </p:spPr>
        <p:txBody>
          <a:bodyPr wrap="square">
            <a:spAutoFit/>
          </a:bodyPr>
          <a:lstStyle/>
          <a:p>
            <a:r>
              <a:rPr lang="en-US" sz="1400" dirty="0" smtClean="0">
                <a:cs typeface="Arial" panose="020B0604020202020204" pitchFamily="34" charset="0"/>
              </a:rPr>
              <a:t>Note</a:t>
            </a:r>
            <a:r>
              <a:rPr lang="en-US" sz="1400" dirty="0">
                <a:cs typeface="Arial" panose="020B0604020202020204" pitchFamily="34" charset="0"/>
              </a:rPr>
              <a:t>: The above data is based on NYS DOH UAS data. </a:t>
            </a:r>
          </a:p>
        </p:txBody>
      </p:sp>
    </p:spTree>
    <p:extLst>
      <p:ext uri="{BB962C8B-B14F-4D97-AF65-F5344CB8AC3E}">
        <p14:creationId xmlns:p14="http://schemas.microsoft.com/office/powerpoint/2010/main" val="76195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045029"/>
            <a:ext cx="4293326" cy="692331"/>
          </a:xfrm>
        </p:spPr>
        <p:txBody>
          <a:bodyPr>
            <a:normAutofit/>
          </a:bodyPr>
          <a:lstStyle/>
          <a:p>
            <a:r>
              <a:rPr lang="en-US" sz="3600" dirty="0" smtClean="0">
                <a:solidFill>
                  <a:schemeClr val="tx1"/>
                </a:solidFill>
              </a:rPr>
              <a:t>Long Island Offices: </a:t>
            </a:r>
            <a:endParaRPr lang="en-US" sz="3600" dirty="0">
              <a:solidFill>
                <a:schemeClr val="tx1"/>
              </a:solidFill>
            </a:endParaRPr>
          </a:p>
        </p:txBody>
      </p:sp>
      <p:sp>
        <p:nvSpPr>
          <p:cNvPr id="4" name="Slide Number Placeholder 3"/>
          <p:cNvSpPr>
            <a:spLocks noGrp="1"/>
          </p:cNvSpPr>
          <p:nvPr>
            <p:ph type="sldNum" sz="quarter" idx="12"/>
          </p:nvPr>
        </p:nvSpPr>
        <p:spPr/>
        <p:txBody>
          <a:bodyPr/>
          <a:lstStyle/>
          <a:p>
            <a:fld id="{C5607D44-7A9E-4CA4-85A1-50AF41949AE6}" type="slidenum">
              <a:rPr lang="en-US" smtClean="0"/>
              <a:t>9</a:t>
            </a:fld>
            <a:endParaRPr lang="en-US"/>
          </a:p>
        </p:txBody>
      </p:sp>
      <p:sp>
        <p:nvSpPr>
          <p:cNvPr id="7" name="TextBox 6"/>
          <p:cNvSpPr txBox="1"/>
          <p:nvPr/>
        </p:nvSpPr>
        <p:spPr>
          <a:xfrm>
            <a:off x="1592812" y="1907212"/>
            <a:ext cx="2718787" cy="400110"/>
          </a:xfrm>
          <a:prstGeom prst="rect">
            <a:avLst/>
          </a:prstGeom>
          <a:noFill/>
        </p:spPr>
        <p:txBody>
          <a:bodyPr wrap="square" rtlCol="0" anchor="ctr">
            <a:spAutoFit/>
          </a:bodyPr>
          <a:lstStyle/>
          <a:p>
            <a:r>
              <a:rPr lang="en-US" sz="2000" dirty="0" smtClean="0"/>
              <a:t>Contact Information:</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1482412262"/>
              </p:ext>
            </p:extLst>
          </p:nvPr>
        </p:nvGraphicFramePr>
        <p:xfrm>
          <a:off x="326571" y="2527658"/>
          <a:ext cx="4837611" cy="2025007"/>
        </p:xfrm>
        <a:graphic>
          <a:graphicData uri="http://schemas.openxmlformats.org/drawingml/2006/table">
            <a:tbl>
              <a:tblPr/>
              <a:tblGrid>
                <a:gridCol w="1227101">
                  <a:extLst>
                    <a:ext uri="{9D8B030D-6E8A-4147-A177-3AD203B41FA5}">
                      <a16:colId xmlns:a16="http://schemas.microsoft.com/office/drawing/2014/main" val="2236470187"/>
                    </a:ext>
                  </a:extLst>
                </a:gridCol>
                <a:gridCol w="1061914">
                  <a:extLst>
                    <a:ext uri="{9D8B030D-6E8A-4147-A177-3AD203B41FA5}">
                      <a16:colId xmlns:a16="http://schemas.microsoft.com/office/drawing/2014/main" val="309315167"/>
                    </a:ext>
                  </a:extLst>
                </a:gridCol>
                <a:gridCol w="1109111">
                  <a:extLst>
                    <a:ext uri="{9D8B030D-6E8A-4147-A177-3AD203B41FA5}">
                      <a16:colId xmlns:a16="http://schemas.microsoft.com/office/drawing/2014/main" val="4143281502"/>
                    </a:ext>
                  </a:extLst>
                </a:gridCol>
                <a:gridCol w="1439485">
                  <a:extLst>
                    <a:ext uri="{9D8B030D-6E8A-4147-A177-3AD203B41FA5}">
                      <a16:colId xmlns:a16="http://schemas.microsoft.com/office/drawing/2014/main" val="1681502824"/>
                    </a:ext>
                  </a:extLst>
                </a:gridCol>
              </a:tblGrid>
              <a:tr h="287575">
                <a:tc gridSpan="4">
                  <a:txBody>
                    <a:bodyPr/>
                    <a:lstStyle/>
                    <a:p>
                      <a:pPr algn="ctr" fontAlgn="ctr"/>
                      <a:r>
                        <a:rPr lang="en-US" sz="1100" b="1" i="0" u="none" strike="noStrike">
                          <a:solidFill>
                            <a:srgbClr val="000000"/>
                          </a:solidFill>
                          <a:effectLst/>
                          <a:latin typeface="Calibri" panose="020F0502020204030204" pitchFamily="34" charset="0"/>
                        </a:rPr>
                        <a:t>Premier Home Health Care - Licensed Counties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153004"/>
                  </a:ext>
                </a:extLst>
              </a:tr>
              <a:tr h="287575">
                <a:tc>
                  <a:txBody>
                    <a:bodyPr/>
                    <a:lstStyle/>
                    <a:p>
                      <a:pPr algn="l" fontAlgn="ctr"/>
                      <a:r>
                        <a:rPr lang="en-US" sz="1100" b="1" i="0" u="none" strike="noStrike">
                          <a:solidFill>
                            <a:srgbClr val="000000"/>
                          </a:solidFill>
                          <a:effectLst/>
                          <a:latin typeface="Calibri" panose="020F0502020204030204" pitchFamily="34" charset="0"/>
                        </a:rPr>
                        <a:t>Branch:</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1" i="0" u="none" strike="noStrike">
                          <a:solidFill>
                            <a:srgbClr val="000000"/>
                          </a:solidFill>
                          <a:effectLst/>
                          <a:latin typeface="Calibri" panose="020F0502020204030204" pitchFamily="34" charset="0"/>
                        </a:rPr>
                        <a:t>Riverhead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1" i="0" u="none" strike="noStrike">
                          <a:solidFill>
                            <a:srgbClr val="000000"/>
                          </a:solidFill>
                          <a:effectLst/>
                          <a:latin typeface="Calibri" panose="020F0502020204030204" pitchFamily="34" charset="0"/>
                        </a:rPr>
                        <a:t>Ronkonkoma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1" i="0" u="none" strike="noStrike">
                          <a:solidFill>
                            <a:srgbClr val="000000"/>
                          </a:solidFill>
                          <a:effectLst/>
                          <a:latin typeface="Calibri" panose="020F0502020204030204" pitchFamily="34" charset="0"/>
                        </a:rPr>
                        <a:t>Westbury - Priority</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857124360"/>
                  </a:ext>
                </a:extLst>
              </a:tr>
              <a:tr h="287575">
                <a:tc>
                  <a:txBody>
                    <a:bodyPr/>
                    <a:lstStyle/>
                    <a:p>
                      <a:pPr algn="l" fontAlgn="ctr"/>
                      <a:r>
                        <a:rPr lang="en-US" sz="1100" b="1" i="0" u="none" strike="noStrike">
                          <a:solidFill>
                            <a:srgbClr val="000000"/>
                          </a:solidFill>
                          <a:effectLst/>
                          <a:latin typeface="Calibri" panose="020F0502020204030204" pitchFamily="34" charset="0"/>
                        </a:rPr>
                        <a:t>Contact Person:</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1" i="0" u="none" strike="noStrike" dirty="0">
                          <a:solidFill>
                            <a:srgbClr val="000000"/>
                          </a:solidFill>
                          <a:effectLst/>
                          <a:latin typeface="Calibri" panose="020F0502020204030204" pitchFamily="34" charset="0"/>
                        </a:rPr>
                        <a:t>Emma Morais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1" i="0" u="none" strike="noStrike">
                          <a:solidFill>
                            <a:srgbClr val="000000"/>
                          </a:solidFill>
                          <a:effectLst/>
                          <a:latin typeface="Calibri" panose="020F0502020204030204" pitchFamily="34" charset="0"/>
                        </a:rPr>
                        <a:t>Emma Morais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1" i="0" u="none" strike="noStrike">
                          <a:solidFill>
                            <a:srgbClr val="000000"/>
                          </a:solidFill>
                          <a:effectLst/>
                          <a:latin typeface="Calibri" panose="020F0502020204030204" pitchFamily="34" charset="0"/>
                        </a:rPr>
                        <a:t>Aimee Biernacki</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521292362"/>
                  </a:ext>
                </a:extLst>
              </a:tr>
              <a:tr h="287575">
                <a:tc>
                  <a:txBody>
                    <a:bodyPr/>
                    <a:lstStyle/>
                    <a:p>
                      <a:pPr algn="l" fontAlgn="ctr"/>
                      <a:r>
                        <a:rPr lang="en-US" sz="1100" b="1" i="0" u="none" strike="noStrike">
                          <a:solidFill>
                            <a:srgbClr val="000000"/>
                          </a:solidFill>
                          <a:effectLst/>
                          <a:latin typeface="Calibri" panose="020F0502020204030204" pitchFamily="34" charset="0"/>
                        </a:rPr>
                        <a:t>Phone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0" i="0" u="none" strike="noStrike">
                          <a:solidFill>
                            <a:srgbClr val="000000"/>
                          </a:solidFill>
                          <a:effectLst/>
                          <a:latin typeface="Calibri" panose="020F0502020204030204" pitchFamily="34" charset="0"/>
                        </a:rPr>
                        <a:t>631-591-3955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0" i="0" u="none" strike="noStrike">
                          <a:solidFill>
                            <a:srgbClr val="000000"/>
                          </a:solidFill>
                          <a:effectLst/>
                          <a:latin typeface="Calibri" panose="020F0502020204030204" pitchFamily="34" charset="0"/>
                        </a:rPr>
                        <a:t>631-979-8009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0" i="0" u="none" strike="noStrike">
                          <a:solidFill>
                            <a:srgbClr val="000000"/>
                          </a:solidFill>
                          <a:effectLst/>
                          <a:latin typeface="Calibri" panose="020F0502020204030204" pitchFamily="34" charset="0"/>
                        </a:rPr>
                        <a:t>516-292-1500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65653946"/>
                  </a:ext>
                </a:extLst>
              </a:tr>
              <a:tr h="287575">
                <a:tc>
                  <a:txBody>
                    <a:bodyPr/>
                    <a:lstStyle/>
                    <a:p>
                      <a:pPr algn="l" fontAlgn="ctr"/>
                      <a:r>
                        <a:rPr lang="en-US" sz="1100" b="1" i="0" u="none" strike="noStrike">
                          <a:solidFill>
                            <a:srgbClr val="000000"/>
                          </a:solidFill>
                          <a:effectLst/>
                          <a:latin typeface="Calibri" panose="020F0502020204030204" pitchFamily="34" charset="0"/>
                        </a:rPr>
                        <a:t>Fax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0" i="0" u="none" strike="noStrike">
                          <a:solidFill>
                            <a:srgbClr val="000000"/>
                          </a:solidFill>
                          <a:effectLst/>
                          <a:latin typeface="Calibri" panose="020F0502020204030204" pitchFamily="34" charset="0"/>
                        </a:rPr>
                        <a:t>631-591-3953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0" i="0" u="none" strike="noStrike">
                          <a:solidFill>
                            <a:srgbClr val="000000"/>
                          </a:solidFill>
                          <a:effectLst/>
                          <a:latin typeface="Calibri" panose="020F0502020204030204" pitchFamily="34" charset="0"/>
                        </a:rPr>
                        <a:t>631-863-1970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0" i="0" u="none" strike="noStrike">
                          <a:solidFill>
                            <a:srgbClr val="000000"/>
                          </a:solidFill>
                          <a:effectLst/>
                          <a:latin typeface="Calibri" panose="020F0502020204030204" pitchFamily="34" charset="0"/>
                        </a:rPr>
                        <a:t>516-292-3917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927957464"/>
                  </a:ext>
                </a:extLst>
              </a:tr>
              <a:tr h="287575">
                <a:tc>
                  <a:txBody>
                    <a:bodyPr/>
                    <a:lstStyle/>
                    <a:p>
                      <a:pPr algn="l" fontAlgn="ctr"/>
                      <a:r>
                        <a:rPr lang="en-US" sz="1100" b="1" i="0" u="none" strike="noStrike">
                          <a:solidFill>
                            <a:srgbClr val="000000"/>
                          </a:solidFill>
                          <a:effectLst/>
                          <a:latin typeface="Calibri" panose="020F0502020204030204" pitchFamily="34" charset="0"/>
                        </a:rPr>
                        <a:t>Counties: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Suffolk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Suffolk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Nassau</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706531"/>
                  </a:ext>
                </a:extLst>
              </a:tr>
              <a:tr h="299557">
                <a:tc>
                  <a:txBody>
                    <a:bodyPr/>
                    <a:lstStyle/>
                    <a:p>
                      <a:pPr algn="ctr" fontAlgn="ctr"/>
                      <a:r>
                        <a:rPr lang="en-US" sz="1100" b="0" i="0" u="none" strike="noStrike">
                          <a:solidFill>
                            <a:srgbClr val="000000"/>
                          </a:solidFill>
                          <a:effectLst/>
                          <a:latin typeface="Calibri" panose="020F0502020204030204" pitchFamily="34" charset="0"/>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Suffolk</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198024"/>
                  </a:ext>
                </a:extLst>
              </a:tr>
            </a:tbl>
          </a:graphicData>
        </a:graphic>
      </p:graphicFrame>
      <p:sp>
        <p:nvSpPr>
          <p:cNvPr id="10" name="TextBox 9"/>
          <p:cNvSpPr txBox="1"/>
          <p:nvPr/>
        </p:nvSpPr>
        <p:spPr>
          <a:xfrm>
            <a:off x="3101388" y="5050015"/>
            <a:ext cx="5521779" cy="923330"/>
          </a:xfrm>
          <a:prstGeom prst="rect">
            <a:avLst/>
          </a:prstGeom>
          <a:noFill/>
        </p:spPr>
        <p:txBody>
          <a:bodyPr wrap="square" rtlCol="0">
            <a:spAutoFit/>
          </a:bodyPr>
          <a:lstStyle/>
          <a:p>
            <a:pPr algn="ctr"/>
            <a:r>
              <a:rPr lang="en-US" dirty="0" smtClean="0"/>
              <a:t>If you would like to learn more about our comprehensive service delivery platforms, </a:t>
            </a:r>
            <a:r>
              <a:rPr lang="en-US" dirty="0" smtClean="0"/>
              <a:t>contact </a:t>
            </a:r>
            <a:r>
              <a:rPr lang="en-US" dirty="0" smtClean="0"/>
              <a:t>us today! </a:t>
            </a:r>
          </a:p>
          <a:p>
            <a:pPr algn="ctr"/>
            <a:r>
              <a:rPr lang="en-US" dirty="0" smtClean="0"/>
              <a:t>We look forward to hearing from you!</a:t>
            </a:r>
            <a:endParaRPr lang="en-US" dirty="0"/>
          </a:p>
        </p:txBody>
      </p:sp>
      <p:sp>
        <p:nvSpPr>
          <p:cNvPr id="3" name="Rectangle 2"/>
          <p:cNvSpPr/>
          <p:nvPr/>
        </p:nvSpPr>
        <p:spPr>
          <a:xfrm>
            <a:off x="5556068" y="2524498"/>
            <a:ext cx="6557555" cy="2031325"/>
          </a:xfrm>
          <a:prstGeom prst="rect">
            <a:avLst/>
          </a:prstGeom>
        </p:spPr>
        <p:txBody>
          <a:bodyPr wrap="square">
            <a:spAutoFit/>
          </a:bodyPr>
          <a:lstStyle/>
          <a:p>
            <a:r>
              <a:rPr lang="en-US" sz="1400" dirty="0">
                <a:ea typeface="Calibri" panose="020F0502020204030204" pitchFamily="34" charset="0"/>
              </a:rPr>
              <a:t>Facebook: </a:t>
            </a:r>
            <a:r>
              <a:rPr lang="en-US" sz="1400" u="sng" dirty="0">
                <a:ea typeface="Calibri" panose="020F0502020204030204" pitchFamily="34" charset="0"/>
                <a:hlinkClick r:id="rId2"/>
              </a:rPr>
              <a:t>https://www.facebook.com/premierhomehealthcare</a:t>
            </a:r>
            <a:endParaRPr lang="en-US" sz="1400" dirty="0">
              <a:ea typeface="Calibri" panose="020F0502020204030204" pitchFamily="34" charset="0"/>
            </a:endParaRPr>
          </a:p>
          <a:p>
            <a:r>
              <a:rPr lang="en-US" sz="1400" dirty="0">
                <a:ea typeface="Calibri" panose="020F0502020204030204" pitchFamily="34" charset="0"/>
              </a:rPr>
              <a:t> </a:t>
            </a:r>
          </a:p>
          <a:p>
            <a:r>
              <a:rPr lang="en-US" sz="1400" dirty="0">
                <a:ea typeface="Calibri" panose="020F0502020204030204" pitchFamily="34" charset="0"/>
              </a:rPr>
              <a:t>Instagram: </a:t>
            </a:r>
            <a:r>
              <a:rPr lang="en-US" sz="1400" u="sng" dirty="0">
                <a:ea typeface="Calibri" panose="020F0502020204030204" pitchFamily="34" charset="0"/>
                <a:hlinkClick r:id="rId3"/>
              </a:rPr>
              <a:t>https://www.instagram.com/premierhomehealthcare</a:t>
            </a:r>
            <a:endParaRPr lang="en-US" sz="1400" dirty="0">
              <a:ea typeface="Calibri" panose="020F0502020204030204" pitchFamily="34" charset="0"/>
            </a:endParaRPr>
          </a:p>
          <a:p>
            <a:r>
              <a:rPr lang="en-US" sz="1400" dirty="0">
                <a:ea typeface="Calibri" panose="020F0502020204030204" pitchFamily="34" charset="0"/>
              </a:rPr>
              <a:t> </a:t>
            </a:r>
          </a:p>
          <a:p>
            <a:r>
              <a:rPr lang="en-US" sz="1400" dirty="0">
                <a:ea typeface="Calibri" panose="020F0502020204030204" pitchFamily="34" charset="0"/>
              </a:rPr>
              <a:t>LinkedIn: </a:t>
            </a:r>
            <a:r>
              <a:rPr lang="en-US" sz="1400" u="sng" dirty="0">
                <a:ea typeface="Calibri" panose="020F0502020204030204" pitchFamily="34" charset="0"/>
                <a:hlinkClick r:id="rId4"/>
              </a:rPr>
              <a:t>https://www.linkedin.com/company/premier-home-health-care-services-inc</a:t>
            </a:r>
            <a:endParaRPr lang="en-US" sz="1400" dirty="0">
              <a:ea typeface="Calibri" panose="020F0502020204030204" pitchFamily="34" charset="0"/>
            </a:endParaRPr>
          </a:p>
          <a:p>
            <a:r>
              <a:rPr lang="en-US" sz="1400" dirty="0">
                <a:ea typeface="Calibri" panose="020F0502020204030204" pitchFamily="34" charset="0"/>
              </a:rPr>
              <a:t> </a:t>
            </a:r>
          </a:p>
          <a:p>
            <a:r>
              <a:rPr lang="en-US" sz="1400" dirty="0">
                <a:ea typeface="Calibri" panose="020F0502020204030204" pitchFamily="34" charset="0"/>
              </a:rPr>
              <a:t>Pinterest: </a:t>
            </a:r>
            <a:r>
              <a:rPr lang="en-US" sz="1400" u="sng" dirty="0">
                <a:ea typeface="Calibri" panose="020F0502020204030204" pitchFamily="34" charset="0"/>
                <a:hlinkClick r:id="rId5"/>
              </a:rPr>
              <a:t>https://www.pinterest.com/premierhomehealthcareservices/</a:t>
            </a:r>
            <a:endParaRPr lang="en-US" sz="1400" dirty="0">
              <a:ea typeface="Calibri" panose="020F0502020204030204" pitchFamily="34" charset="0"/>
            </a:endParaRPr>
          </a:p>
          <a:p>
            <a:r>
              <a:rPr lang="en-US" sz="1400" dirty="0">
                <a:ea typeface="Calibri" panose="020F0502020204030204" pitchFamily="34" charset="0"/>
              </a:rPr>
              <a:t> </a:t>
            </a:r>
          </a:p>
          <a:p>
            <a:r>
              <a:rPr lang="en-US" sz="1400" dirty="0">
                <a:ea typeface="Calibri" panose="020F0502020204030204" pitchFamily="34" charset="0"/>
              </a:rPr>
              <a:t>YouTube: </a:t>
            </a:r>
            <a:r>
              <a:rPr lang="en-US" sz="1400" u="sng" dirty="0">
                <a:ea typeface="Calibri" panose="020F0502020204030204" pitchFamily="34" charset="0"/>
                <a:hlinkClick r:id="rId6"/>
              </a:rPr>
              <a:t>https://www.youtube.com/channel/UCWYN83fGP1HvquOLoZhqnwQ/</a:t>
            </a:r>
            <a:endParaRPr lang="en-US" sz="1400" dirty="0">
              <a:ea typeface="Calibri" panose="020F0502020204030204" pitchFamily="34" charset="0"/>
            </a:endParaRPr>
          </a:p>
        </p:txBody>
      </p:sp>
      <p:sp>
        <p:nvSpPr>
          <p:cNvPr id="5" name="TextBox 4"/>
          <p:cNvSpPr txBox="1"/>
          <p:nvPr/>
        </p:nvSpPr>
        <p:spPr>
          <a:xfrm>
            <a:off x="6689864" y="1907212"/>
            <a:ext cx="3866606" cy="400110"/>
          </a:xfrm>
          <a:prstGeom prst="rect">
            <a:avLst/>
          </a:prstGeom>
          <a:noFill/>
        </p:spPr>
        <p:txBody>
          <a:bodyPr wrap="square" rtlCol="0">
            <a:spAutoFit/>
          </a:bodyPr>
          <a:lstStyle/>
          <a:p>
            <a:r>
              <a:rPr lang="en-US" sz="2000" dirty="0" smtClean="0"/>
              <a:t>Connect with us on Social Media! </a:t>
            </a:r>
            <a:endParaRPr lang="en-US" sz="2000" dirty="0"/>
          </a:p>
        </p:txBody>
      </p:sp>
    </p:spTree>
    <p:extLst>
      <p:ext uri="{BB962C8B-B14F-4D97-AF65-F5344CB8AC3E}">
        <p14:creationId xmlns:p14="http://schemas.microsoft.com/office/powerpoint/2010/main" val="2061158715"/>
      </p:ext>
    </p:extLst>
  </p:cSld>
  <p:clrMapOvr>
    <a:masterClrMapping/>
  </p:clrMapOvr>
</p:sld>
</file>

<file path=ppt/theme/theme1.xml><?xml version="1.0" encoding="utf-8"?>
<a:theme xmlns:a="http://schemas.openxmlformats.org/drawingml/2006/main" name="1_Retrospect">
  <a:themeElements>
    <a:clrScheme name="Custom 24">
      <a:dk1>
        <a:sysClr val="windowText" lastClr="000000"/>
      </a:dk1>
      <a:lt1>
        <a:sysClr val="window" lastClr="FFFFFF"/>
      </a:lt1>
      <a:dk2>
        <a:srgbClr val="373545"/>
      </a:dk2>
      <a:lt2>
        <a:srgbClr val="DCD8DC"/>
      </a:lt2>
      <a:accent1>
        <a:srgbClr val="FFC000"/>
      </a:accent1>
      <a:accent2>
        <a:srgbClr val="001B50"/>
      </a:accent2>
      <a:accent3>
        <a:srgbClr val="5D739A"/>
      </a:accent3>
      <a:accent4>
        <a:srgbClr val="6997AF"/>
      </a:accent4>
      <a:accent5>
        <a:srgbClr val="84ACB6"/>
      </a:accent5>
      <a:accent6>
        <a:srgbClr val="6F8183"/>
      </a:accent6>
      <a:hlink>
        <a:srgbClr val="001B50"/>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1897</Words>
  <Application>Microsoft Office PowerPoint</Application>
  <PresentationFormat>Widescreen</PresentationFormat>
  <Paragraphs>144</Paragraphs>
  <Slides>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Cambria Math</vt:lpstr>
      <vt:lpstr>Times New Roman</vt:lpstr>
      <vt:lpstr>Wingdings</vt:lpstr>
      <vt:lpstr>1_Retrospect</vt:lpstr>
      <vt:lpstr>The New Wave of Home Care  </vt:lpstr>
      <vt:lpstr>We Are Premier</vt:lpstr>
      <vt:lpstr>Leveraging Our Greatest Assets</vt:lpstr>
      <vt:lpstr>Premier Real-Time Data - A 3-Pronged Approach</vt:lpstr>
      <vt:lpstr>RTD Dashboard Management for Population Health</vt:lpstr>
      <vt:lpstr>RTD Dashboard Management for Population Health</vt:lpstr>
      <vt:lpstr>Member Improvement Due to Real-Time Data  </vt:lpstr>
      <vt:lpstr>Premier’s 2016-2019 Quality Scores  with One NY MLTC</vt:lpstr>
      <vt:lpstr>Long Island Offices: </vt:lpstr>
    </vt:vector>
  </TitlesOfParts>
  <Company>Premier Home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Wave of Home Care</dc:title>
  <dc:creator>"csiegel"</dc:creator>
  <cp:lastModifiedBy>"csiegel"</cp:lastModifiedBy>
  <cp:revision>14</cp:revision>
  <dcterms:created xsi:type="dcterms:W3CDTF">2020-10-27T18:49:37Z</dcterms:created>
  <dcterms:modified xsi:type="dcterms:W3CDTF">2020-10-28T18:38:01Z</dcterms:modified>
</cp:coreProperties>
</file>