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nter" panose="020B0604020202020204" charset="0"/>
      <p:regular r:id="rId20"/>
    </p:embeddedFont>
    <p:embeddedFont>
      <p:font typeface="Inter Bold" panose="020B0604020202020204" charset="0"/>
      <p:regular r:id="rId21"/>
    </p:embeddedFont>
    <p:embeddedFont>
      <p:font typeface="Inter Light" panose="020B0604020202020204" charset="0"/>
      <p:regular r:id="rId22"/>
    </p:embeddedFont>
    <p:embeddedFont>
      <p:font typeface="Open Sauce Light" panose="020B0604020202020204" charset="0"/>
      <p:regular r:id="rId23"/>
    </p:embeddedFont>
    <p:embeddedFont>
      <p:font typeface="Visby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00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738072"/>
          </a:xfrm>
          <a:custGeom>
            <a:avLst/>
            <a:gdLst/>
            <a:ahLst/>
            <a:cxnLst/>
            <a:rect l="l" t="t" r="r" b="b"/>
            <a:pathLst>
              <a:path w="18288000" h="1738072">
                <a:moveTo>
                  <a:pt x="0" y="0"/>
                </a:moveTo>
                <a:lnTo>
                  <a:pt x="18288000" y="0"/>
                </a:lnTo>
                <a:lnTo>
                  <a:pt x="18288000" y="1738072"/>
                </a:lnTo>
                <a:lnTo>
                  <a:pt x="0" y="173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33" t="-104606" r="-10136" b="-49186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8356997"/>
            <a:ext cx="8201944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1738072"/>
            <a:ext cx="18288000" cy="9725663"/>
          </a:xfrm>
          <a:custGeom>
            <a:avLst/>
            <a:gdLst/>
            <a:ahLst/>
            <a:cxnLst/>
            <a:rect l="l" t="t" r="r" b="b"/>
            <a:pathLst>
              <a:path w="18288000" h="9725663">
                <a:moveTo>
                  <a:pt x="0" y="0"/>
                </a:moveTo>
                <a:lnTo>
                  <a:pt x="18288000" y="0"/>
                </a:lnTo>
                <a:lnTo>
                  <a:pt x="18288000" y="9725663"/>
                </a:lnTo>
                <a:lnTo>
                  <a:pt x="0" y="9725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239" b="-3573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902576"/>
            <a:ext cx="6407865" cy="135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9"/>
              </a:lnSpc>
            </a:pPr>
            <a:r>
              <a:rPr lang="en-US" sz="4999" b="1" dirty="0">
                <a:solidFill>
                  <a:srgbClr val="F3F1F3"/>
                </a:solidFill>
                <a:latin typeface="Visby Bold"/>
                <a:ea typeface="Visby Bold"/>
                <a:cs typeface="Visby Bold"/>
                <a:sym typeface="Visby Bold"/>
              </a:rPr>
              <a:t>Remote Cardiac</a:t>
            </a:r>
          </a:p>
          <a:p>
            <a:pPr algn="l">
              <a:lnSpc>
                <a:spcPts val="5299"/>
              </a:lnSpc>
            </a:pPr>
            <a:r>
              <a:rPr lang="en-US" sz="4999" b="1" dirty="0">
                <a:solidFill>
                  <a:srgbClr val="F3F1F3"/>
                </a:solidFill>
                <a:latin typeface="Visby Bold"/>
                <a:ea typeface="Visby Bold"/>
                <a:cs typeface="Visby Bold"/>
                <a:sym typeface="Visby Bold"/>
              </a:rPr>
              <a:t>Solutions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7436565" y="1738072"/>
            <a:ext cx="10005755" cy="9640491"/>
          </a:xfrm>
          <a:custGeom>
            <a:avLst/>
            <a:gdLst/>
            <a:ahLst/>
            <a:cxnLst/>
            <a:rect l="l" t="t" r="r" b="b"/>
            <a:pathLst>
              <a:path w="10005755" h="9640491">
                <a:moveTo>
                  <a:pt x="0" y="0"/>
                </a:moveTo>
                <a:lnTo>
                  <a:pt x="10005756" y="0"/>
                </a:lnTo>
                <a:lnTo>
                  <a:pt x="10005756" y="9640491"/>
                </a:lnTo>
                <a:lnTo>
                  <a:pt x="0" y="9640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678" t="-7107" r="-10281" b="-393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5880" y="6981300"/>
            <a:ext cx="1079237" cy="1128970"/>
          </a:xfrm>
          <a:custGeom>
            <a:avLst/>
            <a:gdLst/>
            <a:ahLst/>
            <a:cxnLst/>
            <a:rect l="l" t="t" r="r" b="b"/>
            <a:pathLst>
              <a:path w="1079237" h="1128970">
                <a:moveTo>
                  <a:pt x="0" y="0"/>
                </a:moveTo>
                <a:lnTo>
                  <a:pt x="1079238" y="0"/>
                </a:lnTo>
                <a:lnTo>
                  <a:pt x="1079238" y="1128970"/>
                </a:lnTo>
                <a:lnTo>
                  <a:pt x="0" y="11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</a:blip>
            <a:stretch>
              <a:fillRect r="-1290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57893" y="2918463"/>
            <a:ext cx="9614916" cy="3737047"/>
          </a:xfrm>
          <a:custGeom>
            <a:avLst/>
            <a:gdLst/>
            <a:ahLst/>
            <a:cxnLst/>
            <a:rect l="l" t="t" r="r" b="b"/>
            <a:pathLst>
              <a:path w="9614916" h="3737047">
                <a:moveTo>
                  <a:pt x="0" y="0"/>
                </a:moveTo>
                <a:lnTo>
                  <a:pt x="9614916" y="0"/>
                </a:lnTo>
                <a:lnTo>
                  <a:pt x="9614916" y="3737047"/>
                </a:lnTo>
                <a:lnTo>
                  <a:pt x="0" y="3737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048562" y="1197156"/>
            <a:ext cx="4888370" cy="342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FFFFFF"/>
                </a:solidFill>
                <a:latin typeface="Visby Bold"/>
                <a:ea typeface="Visby Bold"/>
                <a:cs typeface="Visby Bold"/>
                <a:sym typeface="Visby Bold"/>
              </a:rPr>
              <a:t>Every signal. Every Second.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274488" y="35099"/>
            <a:ext cx="5662444" cy="1162057"/>
          </a:xfrm>
          <a:custGeom>
            <a:avLst/>
            <a:gdLst/>
            <a:ahLst/>
            <a:cxnLst/>
            <a:rect l="l" t="t" r="r" b="b"/>
            <a:pathLst>
              <a:path w="5662444" h="1162057">
                <a:moveTo>
                  <a:pt x="0" y="0"/>
                </a:moveTo>
                <a:lnTo>
                  <a:pt x="5662444" y="0"/>
                </a:lnTo>
                <a:lnTo>
                  <a:pt x="5662444" y="1162058"/>
                </a:lnTo>
                <a:lnTo>
                  <a:pt x="0" y="11620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1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9200" y="711480"/>
            <a:ext cx="3172198" cy="634440"/>
          </a:xfrm>
          <a:custGeom>
            <a:avLst/>
            <a:gdLst/>
            <a:ahLst/>
            <a:cxnLst/>
            <a:rect l="l" t="t" r="r" b="b"/>
            <a:pathLst>
              <a:path w="3172198" h="634440">
                <a:moveTo>
                  <a:pt x="0" y="0"/>
                </a:moveTo>
                <a:lnTo>
                  <a:pt x="3172198" y="0"/>
                </a:lnTo>
                <a:lnTo>
                  <a:pt x="3172198" y="634440"/>
                </a:lnTo>
                <a:lnTo>
                  <a:pt x="0" y="634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51895" y="-478189"/>
            <a:ext cx="15071265" cy="10765189"/>
          </a:xfrm>
          <a:custGeom>
            <a:avLst/>
            <a:gdLst/>
            <a:ahLst/>
            <a:cxnLst/>
            <a:rect l="l" t="t" r="r" b="b"/>
            <a:pathLst>
              <a:path w="15071265" h="10765189">
                <a:moveTo>
                  <a:pt x="0" y="0"/>
                </a:moveTo>
                <a:lnTo>
                  <a:pt x="15071266" y="0"/>
                </a:lnTo>
                <a:lnTo>
                  <a:pt x="15071266" y="10765189"/>
                </a:lnTo>
                <a:lnTo>
                  <a:pt x="0" y="10765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2508" y="4766311"/>
            <a:ext cx="4247959" cy="83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5999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Services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96331" y="374015"/>
            <a:ext cx="2860799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Cardiac </a:t>
            </a:r>
          </a:p>
          <a:p>
            <a:pPr algn="l">
              <a:lnSpc>
                <a:spcPts val="4239"/>
              </a:lnSpc>
            </a:pPr>
            <a:r>
              <a:rPr lang="en-US" sz="3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Monitoring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2577762" y="4576763"/>
            <a:ext cx="10287000" cy="1133475"/>
          </a:xfrm>
          <a:custGeom>
            <a:avLst/>
            <a:gdLst/>
            <a:ahLst/>
            <a:cxnLst/>
            <a:rect l="l" t="t" r="r" b="b"/>
            <a:pathLst>
              <a:path w="10287000" h="1133475">
                <a:moveTo>
                  <a:pt x="0" y="0"/>
                </a:moveTo>
                <a:lnTo>
                  <a:pt x="10287001" y="0"/>
                </a:lnTo>
                <a:lnTo>
                  <a:pt x="10287001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513" b="-2704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7625530" cy="9640491"/>
          </a:xfrm>
          <a:custGeom>
            <a:avLst/>
            <a:gdLst/>
            <a:ahLst/>
            <a:cxnLst/>
            <a:rect l="l" t="t" r="r" b="b"/>
            <a:pathLst>
              <a:path w="7625530" h="9640491">
                <a:moveTo>
                  <a:pt x="0" y="0"/>
                </a:moveTo>
                <a:lnTo>
                  <a:pt x="7625530" y="0"/>
                </a:lnTo>
                <a:lnTo>
                  <a:pt x="7625530" y="9640491"/>
                </a:lnTo>
                <a:lnTo>
                  <a:pt x="0" y="9640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48" r="-5804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547031" y="556895"/>
            <a:ext cx="5462775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47120"/>
                </a:solidFill>
                <a:latin typeface="Inter Bold"/>
                <a:ea typeface="Inter Bold"/>
                <a:cs typeface="Inter Bold"/>
                <a:sym typeface="Inter Bold"/>
              </a:rPr>
              <a:t>Supporting Healthcare Professionals with Cardiac Care.</a:t>
            </a:r>
          </a:p>
        </p:txBody>
      </p:sp>
      <p:sp>
        <p:nvSpPr>
          <p:cNvPr id="6" name="Freeform 6"/>
          <p:cNvSpPr/>
          <p:nvPr/>
        </p:nvSpPr>
        <p:spPr>
          <a:xfrm>
            <a:off x="308249" y="9743597"/>
            <a:ext cx="2213366" cy="442673"/>
          </a:xfrm>
          <a:custGeom>
            <a:avLst/>
            <a:gdLst/>
            <a:ahLst/>
            <a:cxnLst/>
            <a:rect l="l" t="t" r="r" b="b"/>
            <a:pathLst>
              <a:path w="2213366" h="442673">
                <a:moveTo>
                  <a:pt x="0" y="0"/>
                </a:moveTo>
                <a:lnTo>
                  <a:pt x="2213366" y="0"/>
                </a:lnTo>
                <a:lnTo>
                  <a:pt x="2213366" y="442673"/>
                </a:lnTo>
                <a:lnTo>
                  <a:pt x="0" y="442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96331" y="2026025"/>
            <a:ext cx="8767626" cy="506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By using VitalPatch and VistaCenter, VitalConnect® provides a fully integrated 4-in-1 cardiac monitoring and reporting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8</a:t>
            </a: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 service for Mobile Cardiac Telemetry (MCT), Extended Holter (EH) and other monitoring types.</a:t>
            </a:r>
          </a:p>
          <a:p>
            <a:pPr algn="l">
              <a:lnSpc>
                <a:spcPts val="3639"/>
              </a:lnSpc>
            </a:pPr>
            <a:endParaRPr lang="en-US" sz="25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This combination of unique wearable and viewing technology supports healthcare professionals in what matters the most — delivering data needed to assist in providing positive patient outcomes through the detection of 4 key vital signs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3</a:t>
            </a: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:</a:t>
            </a:r>
          </a:p>
          <a:p>
            <a:pPr algn="l">
              <a:lnSpc>
                <a:spcPts val="3639"/>
              </a:lnSpc>
            </a:pPr>
            <a:endParaRPr lang="en-US" sz="25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54492" y="7399489"/>
            <a:ext cx="504536" cy="382291"/>
          </a:xfrm>
          <a:custGeom>
            <a:avLst/>
            <a:gdLst/>
            <a:ahLst/>
            <a:cxnLst/>
            <a:rect l="l" t="t" r="r" b="b"/>
            <a:pathLst>
              <a:path w="504536" h="382291">
                <a:moveTo>
                  <a:pt x="0" y="0"/>
                </a:moveTo>
                <a:lnTo>
                  <a:pt x="504535" y="0"/>
                </a:lnTo>
                <a:lnTo>
                  <a:pt x="504535" y="382291"/>
                </a:lnTo>
                <a:lnTo>
                  <a:pt x="0" y="38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54492" y="8638380"/>
            <a:ext cx="504536" cy="382291"/>
          </a:xfrm>
          <a:custGeom>
            <a:avLst/>
            <a:gdLst/>
            <a:ahLst/>
            <a:cxnLst/>
            <a:rect l="l" t="t" r="r" b="b"/>
            <a:pathLst>
              <a:path w="504536" h="382291">
                <a:moveTo>
                  <a:pt x="0" y="0"/>
                </a:moveTo>
                <a:lnTo>
                  <a:pt x="504535" y="0"/>
                </a:lnTo>
                <a:lnTo>
                  <a:pt x="504535" y="382291"/>
                </a:lnTo>
                <a:lnTo>
                  <a:pt x="0" y="38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393186" y="7334358"/>
            <a:ext cx="239736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Heart Rate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03746" y="8561947"/>
            <a:ext cx="313105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Respiratory Rate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148062" y="7352009"/>
            <a:ext cx="504536" cy="382291"/>
          </a:xfrm>
          <a:custGeom>
            <a:avLst/>
            <a:gdLst/>
            <a:ahLst/>
            <a:cxnLst/>
            <a:rect l="l" t="t" r="r" b="b"/>
            <a:pathLst>
              <a:path w="504536" h="382291">
                <a:moveTo>
                  <a:pt x="0" y="0"/>
                </a:moveTo>
                <a:lnTo>
                  <a:pt x="504536" y="0"/>
                </a:lnTo>
                <a:lnTo>
                  <a:pt x="504536" y="382291"/>
                </a:lnTo>
                <a:lnTo>
                  <a:pt x="0" y="38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48062" y="8647409"/>
            <a:ext cx="504536" cy="382291"/>
          </a:xfrm>
          <a:custGeom>
            <a:avLst/>
            <a:gdLst/>
            <a:ahLst/>
            <a:cxnLst/>
            <a:rect l="l" t="t" r="r" b="b"/>
            <a:pathLst>
              <a:path w="504536" h="382291">
                <a:moveTo>
                  <a:pt x="0" y="0"/>
                </a:moveTo>
                <a:lnTo>
                  <a:pt x="504536" y="0"/>
                </a:lnTo>
                <a:lnTo>
                  <a:pt x="504536" y="382291"/>
                </a:lnTo>
                <a:lnTo>
                  <a:pt x="0" y="38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13289" y="7296700"/>
            <a:ext cx="402691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Heart Rate Variability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46115" y="8570976"/>
            <a:ext cx="183188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Activity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2587" y="386080"/>
            <a:ext cx="12815730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Remote Patient Monitoring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804642" y="504189"/>
            <a:ext cx="7984393" cy="43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47120"/>
                </a:solidFill>
                <a:latin typeface="Inter Bold"/>
                <a:ea typeface="Inter Bold"/>
                <a:cs typeface="Inter Bold"/>
                <a:sym typeface="Inter Bold"/>
              </a:rPr>
              <a:t>Constant Clarity. Wherever Care Goes.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4647" y="1427527"/>
            <a:ext cx="6916934" cy="463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Our solutions are built to help keep clinicians connected and patients protected — whether they're in the hospital, at home, or anywhere in between.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4</a:t>
            </a: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</a:p>
          <a:p>
            <a:pPr algn="l">
              <a:lnSpc>
                <a:spcPts val="3639"/>
              </a:lnSpc>
            </a:pPr>
            <a:endParaRPr lang="en-US" sz="25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With continuous cardiac data, seamless integration, and a single biosensor across all modalities, we can deliver insights that are fast, clean and smart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4,5</a:t>
            </a: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 with:</a:t>
            </a:r>
          </a:p>
          <a:p>
            <a:pPr algn="l">
              <a:lnSpc>
                <a:spcPts val="3919"/>
              </a:lnSpc>
            </a:pPr>
            <a:endParaRPr lang="en-US" sz="25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1099" y="6076998"/>
            <a:ext cx="566106" cy="428943"/>
          </a:xfrm>
          <a:custGeom>
            <a:avLst/>
            <a:gdLst/>
            <a:ahLst/>
            <a:cxnLst/>
            <a:rect l="l" t="t" r="r" b="b"/>
            <a:pathLst>
              <a:path w="566106" h="428943">
                <a:moveTo>
                  <a:pt x="0" y="0"/>
                </a:moveTo>
                <a:lnTo>
                  <a:pt x="566105" y="0"/>
                </a:lnTo>
                <a:lnTo>
                  <a:pt x="566105" y="428943"/>
                </a:lnTo>
                <a:lnTo>
                  <a:pt x="0" y="428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1099" y="7018978"/>
            <a:ext cx="566106" cy="428943"/>
          </a:xfrm>
          <a:custGeom>
            <a:avLst/>
            <a:gdLst/>
            <a:ahLst/>
            <a:cxnLst/>
            <a:rect l="l" t="t" r="r" b="b"/>
            <a:pathLst>
              <a:path w="566106" h="428943">
                <a:moveTo>
                  <a:pt x="0" y="0"/>
                </a:moveTo>
                <a:lnTo>
                  <a:pt x="566105" y="0"/>
                </a:lnTo>
                <a:lnTo>
                  <a:pt x="566105" y="428943"/>
                </a:lnTo>
                <a:lnTo>
                  <a:pt x="0" y="428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1099" y="7960958"/>
            <a:ext cx="566106" cy="428943"/>
          </a:xfrm>
          <a:custGeom>
            <a:avLst/>
            <a:gdLst/>
            <a:ahLst/>
            <a:cxnLst/>
            <a:rect l="l" t="t" r="r" b="b"/>
            <a:pathLst>
              <a:path w="566106" h="428943">
                <a:moveTo>
                  <a:pt x="0" y="0"/>
                </a:moveTo>
                <a:lnTo>
                  <a:pt x="566105" y="0"/>
                </a:lnTo>
                <a:lnTo>
                  <a:pt x="566105" y="428943"/>
                </a:lnTo>
                <a:lnTo>
                  <a:pt x="0" y="428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1099" y="9043828"/>
            <a:ext cx="566106" cy="428943"/>
          </a:xfrm>
          <a:custGeom>
            <a:avLst/>
            <a:gdLst/>
            <a:ahLst/>
            <a:cxnLst/>
            <a:rect l="l" t="t" r="r" b="b"/>
            <a:pathLst>
              <a:path w="566106" h="428943">
                <a:moveTo>
                  <a:pt x="0" y="0"/>
                </a:moveTo>
                <a:lnTo>
                  <a:pt x="566105" y="0"/>
                </a:lnTo>
                <a:lnTo>
                  <a:pt x="566105" y="428944"/>
                </a:lnTo>
                <a:lnTo>
                  <a:pt x="0" y="428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72374" y="5739652"/>
            <a:ext cx="4661479" cy="3682412"/>
          </a:xfrm>
          <a:custGeom>
            <a:avLst/>
            <a:gdLst/>
            <a:ahLst/>
            <a:cxnLst/>
            <a:rect l="l" t="t" r="r" b="b"/>
            <a:pathLst>
              <a:path w="4661479" h="3682412">
                <a:moveTo>
                  <a:pt x="0" y="0"/>
                </a:moveTo>
                <a:lnTo>
                  <a:pt x="4661479" y="0"/>
                </a:lnTo>
                <a:lnTo>
                  <a:pt x="4661479" y="3682412"/>
                </a:lnTo>
                <a:lnTo>
                  <a:pt x="0" y="368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81" t="-1064" r="-35754" b="-150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68743" y="1803182"/>
            <a:ext cx="4621568" cy="3762866"/>
          </a:xfrm>
          <a:custGeom>
            <a:avLst/>
            <a:gdLst/>
            <a:ahLst/>
            <a:cxnLst/>
            <a:rect l="l" t="t" r="r" b="b"/>
            <a:pathLst>
              <a:path w="4621568" h="3762866">
                <a:moveTo>
                  <a:pt x="0" y="0"/>
                </a:moveTo>
                <a:lnTo>
                  <a:pt x="4621568" y="0"/>
                </a:lnTo>
                <a:lnTo>
                  <a:pt x="4621568" y="3762866"/>
                </a:lnTo>
                <a:lnTo>
                  <a:pt x="0" y="376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344" t="-4069" b="-34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10441" y="5727266"/>
            <a:ext cx="4600454" cy="3694798"/>
          </a:xfrm>
          <a:custGeom>
            <a:avLst/>
            <a:gdLst/>
            <a:ahLst/>
            <a:cxnLst/>
            <a:rect l="l" t="t" r="r" b="b"/>
            <a:pathLst>
              <a:path w="4600454" h="3694798">
                <a:moveTo>
                  <a:pt x="0" y="0"/>
                </a:moveTo>
                <a:lnTo>
                  <a:pt x="4600455" y="0"/>
                </a:lnTo>
                <a:lnTo>
                  <a:pt x="4600455" y="3694798"/>
                </a:lnTo>
                <a:lnTo>
                  <a:pt x="0" y="3694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026" t="-1395" r="-18672" b="-328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25077" y="1777228"/>
            <a:ext cx="4556073" cy="3769769"/>
          </a:xfrm>
          <a:custGeom>
            <a:avLst/>
            <a:gdLst/>
            <a:ahLst/>
            <a:cxnLst/>
            <a:rect l="l" t="t" r="r" b="b"/>
            <a:pathLst>
              <a:path w="4556073" h="3769769">
                <a:moveTo>
                  <a:pt x="0" y="0"/>
                </a:moveTo>
                <a:lnTo>
                  <a:pt x="4556074" y="0"/>
                </a:lnTo>
                <a:lnTo>
                  <a:pt x="4556074" y="3769770"/>
                </a:lnTo>
                <a:lnTo>
                  <a:pt x="0" y="3769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134" t="-6247" r="-4215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79678" y="5955829"/>
            <a:ext cx="8273031" cy="3988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 Hospital-Grade Accuracy, Anywhere</a:t>
            </a:r>
            <a:r>
              <a:rPr lang="en-US" sz="3000" b="1" baseline="30000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5</a:t>
            </a:r>
          </a:p>
          <a:p>
            <a:pPr algn="l">
              <a:lnSpc>
                <a:spcPts val="3360"/>
              </a:lnSpc>
            </a:pPr>
            <a:endParaRPr lang="en-US" sz="3000" b="1" dirty="0">
              <a:solidFill>
                <a:srgbClr val="10A996"/>
              </a:solidFill>
              <a:latin typeface="Visby Bold"/>
              <a:ea typeface="Visby Bold"/>
              <a:cs typeface="Visby Bold"/>
              <a:sym typeface="Visby Bold"/>
            </a:endParaRP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 Customized Alerts, Live Oversight</a:t>
            </a:r>
            <a:r>
              <a:rPr lang="en-US" sz="3000" b="1" baseline="30000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3</a:t>
            </a:r>
          </a:p>
          <a:p>
            <a:pPr algn="l">
              <a:lnSpc>
                <a:spcPts val="3220"/>
              </a:lnSpc>
            </a:pPr>
            <a:endParaRPr lang="en-US" sz="3000" b="1" dirty="0">
              <a:solidFill>
                <a:srgbClr val="10A996"/>
              </a:solidFill>
              <a:latin typeface="Visby Bold"/>
              <a:ea typeface="Visby Bold"/>
              <a:cs typeface="Visby Bold"/>
              <a:sym typeface="Visby Bold"/>
            </a:endParaRP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 Simplified Deployment &amp; Self-Application</a:t>
            </a:r>
          </a:p>
          <a:p>
            <a:pPr algn="l">
              <a:lnSpc>
                <a:spcPts val="4060"/>
              </a:lnSpc>
            </a:pPr>
            <a:endParaRPr lang="en-US" sz="3000" b="1" dirty="0">
              <a:solidFill>
                <a:srgbClr val="10A996"/>
              </a:solidFill>
              <a:latin typeface="Visby Bold"/>
              <a:ea typeface="Visby Bold"/>
              <a:cs typeface="Visby Bold"/>
              <a:sym typeface="Visby Bold"/>
            </a:endParaRP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 Scalable, Cost-Efficient Care</a:t>
            </a:r>
            <a:r>
              <a:rPr lang="en-US" sz="3000" b="1" baseline="30000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9</a:t>
            </a:r>
          </a:p>
          <a:p>
            <a:pPr algn="l">
              <a:lnSpc>
                <a:spcPts val="3639"/>
              </a:lnSpc>
            </a:pPr>
            <a:endParaRPr lang="en-US" sz="3000" b="1" dirty="0">
              <a:solidFill>
                <a:srgbClr val="10A996"/>
              </a:solidFill>
              <a:latin typeface="Visby Bold"/>
              <a:ea typeface="Visby Bold"/>
              <a:cs typeface="Visby Bold"/>
              <a:sym typeface="Visby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8690372" y="5727266"/>
            <a:ext cx="4643482" cy="3694798"/>
            <a:chOff x="0" y="0"/>
            <a:chExt cx="1222975" cy="9731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22975" cy="973116"/>
            </a:xfrm>
            <a:custGeom>
              <a:avLst/>
              <a:gdLst/>
              <a:ahLst/>
              <a:cxnLst/>
              <a:rect l="l" t="t" r="r" b="b"/>
              <a:pathLst>
                <a:path w="1222975" h="973116">
                  <a:moveTo>
                    <a:pt x="0" y="0"/>
                  </a:moveTo>
                  <a:lnTo>
                    <a:pt x="1222975" y="0"/>
                  </a:lnTo>
                  <a:lnTo>
                    <a:pt x="1222975" y="973116"/>
                  </a:lnTo>
                  <a:lnTo>
                    <a:pt x="0" y="973116"/>
                  </a:lnTo>
                  <a:close/>
                </a:path>
              </a:pathLst>
            </a:custGeom>
            <a:solidFill>
              <a:srgbClr val="1F1C1B">
                <a:alpha val="4980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1222975" cy="954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4"/>
                </a:lnSpc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99884" y="1793657"/>
            <a:ext cx="4621568" cy="3795560"/>
            <a:chOff x="0" y="0"/>
            <a:chExt cx="1217203" cy="99965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17203" cy="999654"/>
            </a:xfrm>
            <a:custGeom>
              <a:avLst/>
              <a:gdLst/>
              <a:ahLst/>
              <a:cxnLst/>
              <a:rect l="l" t="t" r="r" b="b"/>
              <a:pathLst>
                <a:path w="1217203" h="999654">
                  <a:moveTo>
                    <a:pt x="0" y="0"/>
                  </a:moveTo>
                  <a:lnTo>
                    <a:pt x="1217203" y="0"/>
                  </a:lnTo>
                  <a:lnTo>
                    <a:pt x="1217203" y="999654"/>
                  </a:lnTo>
                  <a:lnTo>
                    <a:pt x="0" y="999654"/>
                  </a:lnTo>
                  <a:close/>
                </a:path>
              </a:pathLst>
            </a:custGeom>
            <a:solidFill>
              <a:srgbClr val="1F1C1B">
                <a:alpha val="4980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1217203" cy="980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4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09409" y="5720049"/>
            <a:ext cx="4587926" cy="3721618"/>
            <a:chOff x="0" y="0"/>
            <a:chExt cx="1208343" cy="98017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8343" cy="980179"/>
            </a:xfrm>
            <a:custGeom>
              <a:avLst/>
              <a:gdLst/>
              <a:ahLst/>
              <a:cxnLst/>
              <a:rect l="l" t="t" r="r" b="b"/>
              <a:pathLst>
                <a:path w="1208343" h="980179">
                  <a:moveTo>
                    <a:pt x="0" y="0"/>
                  </a:moveTo>
                  <a:lnTo>
                    <a:pt x="1208343" y="0"/>
                  </a:lnTo>
                  <a:lnTo>
                    <a:pt x="1208343" y="980179"/>
                  </a:lnTo>
                  <a:lnTo>
                    <a:pt x="0" y="980179"/>
                  </a:lnTo>
                  <a:close/>
                </a:path>
              </a:pathLst>
            </a:custGeom>
            <a:solidFill>
              <a:srgbClr val="1F1C1B">
                <a:alpha val="49804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19050"/>
              <a:ext cx="1208343" cy="961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4"/>
                </a:lnSpc>
              </a:pPr>
              <a:endParaRPr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709422" y="1793657"/>
            <a:ext cx="4643482" cy="3795560"/>
            <a:chOff x="0" y="0"/>
            <a:chExt cx="6191309" cy="5060747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135318" cy="5060747"/>
              <a:chOff x="0" y="0"/>
              <a:chExt cx="1204134" cy="99323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204134" cy="993236"/>
              </a:xfrm>
              <a:custGeom>
                <a:avLst/>
                <a:gdLst/>
                <a:ahLst/>
                <a:cxnLst/>
                <a:rect l="l" t="t" r="r" b="b"/>
                <a:pathLst>
                  <a:path w="1204134" h="993236">
                    <a:moveTo>
                      <a:pt x="0" y="0"/>
                    </a:moveTo>
                    <a:lnTo>
                      <a:pt x="1204134" y="0"/>
                    </a:lnTo>
                    <a:lnTo>
                      <a:pt x="1204134" y="993236"/>
                    </a:lnTo>
                    <a:lnTo>
                      <a:pt x="0" y="993236"/>
                    </a:lnTo>
                    <a:close/>
                  </a:path>
                </a:pathLst>
              </a:custGeom>
              <a:solidFill>
                <a:srgbClr val="1F1C1B">
                  <a:alpha val="49804"/>
                </a:srgbClr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19050"/>
                <a:ext cx="1204134" cy="9741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4"/>
                  </a:lnSpc>
                </a:pPr>
                <a:endParaRPr dirty="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1721193"/>
              <a:ext cx="6191309" cy="61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3"/>
                </a:lnSpc>
              </a:pPr>
              <a:endParaRPr dirty="0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081839" y="3466977"/>
            <a:ext cx="5715000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2"/>
              </a:lnSpc>
            </a:pPr>
            <a:r>
              <a:rPr lang="en-US" sz="3200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Inpatient Expansion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192518" y="3483238"/>
            <a:ext cx="5427049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2"/>
              </a:lnSpc>
            </a:pPr>
            <a:r>
              <a:rPr lang="en-US" sz="3200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Hospital at Home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054146" y="7367785"/>
            <a:ext cx="5715000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2"/>
              </a:lnSpc>
            </a:pPr>
            <a:r>
              <a:rPr lang="en-US" sz="3200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Clinical Trials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81839" y="7358260"/>
            <a:ext cx="5715000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2"/>
              </a:lnSpc>
            </a:pPr>
            <a:r>
              <a:rPr lang="en-US" sz="3200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Streamlined Solution</a:t>
            </a:r>
          </a:p>
        </p:txBody>
      </p:sp>
      <p:sp>
        <p:nvSpPr>
          <p:cNvPr id="32" name="Freeform 32"/>
          <p:cNvSpPr/>
          <p:nvPr/>
        </p:nvSpPr>
        <p:spPr>
          <a:xfrm>
            <a:off x="308249" y="9743597"/>
            <a:ext cx="2213366" cy="442673"/>
          </a:xfrm>
          <a:custGeom>
            <a:avLst/>
            <a:gdLst/>
            <a:ahLst/>
            <a:cxnLst/>
            <a:rect l="l" t="t" r="r" b="b"/>
            <a:pathLst>
              <a:path w="2213366" h="442673">
                <a:moveTo>
                  <a:pt x="0" y="0"/>
                </a:moveTo>
                <a:lnTo>
                  <a:pt x="2213366" y="0"/>
                </a:lnTo>
                <a:lnTo>
                  <a:pt x="2213366" y="442673"/>
                </a:lnTo>
                <a:lnTo>
                  <a:pt x="0" y="442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147763" y="0"/>
            <a:ext cx="0" cy="9640491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4347149" y="3877809"/>
            <a:ext cx="9831827" cy="2531382"/>
          </a:xfrm>
          <a:custGeom>
            <a:avLst/>
            <a:gdLst/>
            <a:ahLst/>
            <a:cxnLst/>
            <a:rect l="l" t="t" r="r" b="b"/>
            <a:pathLst>
              <a:path w="9831827" h="2531382">
                <a:moveTo>
                  <a:pt x="0" y="0"/>
                </a:moveTo>
                <a:lnTo>
                  <a:pt x="9831827" y="0"/>
                </a:lnTo>
                <a:lnTo>
                  <a:pt x="9831827" y="2531382"/>
                </a:lnTo>
                <a:lnTo>
                  <a:pt x="0" y="2531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1" r="-118"/>
            </a:stretch>
          </a:blipFill>
          <a:ln w="38100" cap="sq">
            <a:solidFill>
              <a:srgbClr val="B4B4B4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308249" y="9743597"/>
            <a:ext cx="2213366" cy="442673"/>
          </a:xfrm>
          <a:custGeom>
            <a:avLst/>
            <a:gdLst/>
            <a:ahLst/>
            <a:cxnLst/>
            <a:rect l="l" t="t" r="r" b="b"/>
            <a:pathLst>
              <a:path w="2213366" h="442673">
                <a:moveTo>
                  <a:pt x="0" y="0"/>
                </a:moveTo>
                <a:lnTo>
                  <a:pt x="2213366" y="0"/>
                </a:lnTo>
                <a:lnTo>
                  <a:pt x="2213366" y="442673"/>
                </a:lnTo>
                <a:lnTo>
                  <a:pt x="0" y="442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90554" y="-287980"/>
            <a:ext cx="18703760" cy="10544245"/>
          </a:xfrm>
          <a:custGeom>
            <a:avLst/>
            <a:gdLst/>
            <a:ahLst/>
            <a:cxnLst/>
            <a:rect l="l" t="t" r="r" b="b"/>
            <a:pathLst>
              <a:path w="18703760" h="10544245">
                <a:moveTo>
                  <a:pt x="0" y="0"/>
                </a:moveTo>
                <a:lnTo>
                  <a:pt x="18703760" y="0"/>
                </a:lnTo>
                <a:lnTo>
                  <a:pt x="18703760" y="10544245"/>
                </a:lnTo>
                <a:lnTo>
                  <a:pt x="0" y="10544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95850" y="9560360"/>
            <a:ext cx="2213366" cy="442673"/>
          </a:xfrm>
          <a:custGeom>
            <a:avLst/>
            <a:gdLst/>
            <a:ahLst/>
            <a:cxnLst/>
            <a:rect l="l" t="t" r="r" b="b"/>
            <a:pathLst>
              <a:path w="2213366" h="442673">
                <a:moveTo>
                  <a:pt x="0" y="0"/>
                </a:moveTo>
                <a:lnTo>
                  <a:pt x="2213367" y="0"/>
                </a:lnTo>
                <a:lnTo>
                  <a:pt x="2213367" y="442674"/>
                </a:lnTo>
                <a:lnTo>
                  <a:pt x="0" y="442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64" y="3965323"/>
            <a:ext cx="11532524" cy="3041111"/>
          </a:xfrm>
          <a:custGeom>
            <a:avLst/>
            <a:gdLst/>
            <a:ahLst/>
            <a:cxnLst/>
            <a:rect l="l" t="t" r="r" b="b"/>
            <a:pathLst>
              <a:path w="11532524" h="3041111">
                <a:moveTo>
                  <a:pt x="0" y="0"/>
                </a:moveTo>
                <a:lnTo>
                  <a:pt x="11532524" y="0"/>
                </a:lnTo>
                <a:lnTo>
                  <a:pt x="11532524" y="3041110"/>
                </a:lnTo>
                <a:lnTo>
                  <a:pt x="0" y="3041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8249" y="8414878"/>
            <a:ext cx="14710729" cy="164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Data on file. VitalConnect 2025.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Per Physician's MCT/CEM Notification Criteria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the detection of key vital signs with Live Look-In™ ECG.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VitalConnect solutions are intended to be used for outpatient cardiac telemetry and in-patient monitoring (Remote Patient Monitoring only) in non-critical healthcare settings for non-urgent clinical decision-making.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May be affected by data transmission. Potential transfer data interruptions are listed in the IFU.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FDA-cleared for adult patients 18 and up.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All trademarks, logos, and brand names are the property of their respective owners. Use of these names, trademarks, and brands does not imply endorsement.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Proprietary third-party artificial intelligence (AI) software detects 20 unique cardiac arrhythmias.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Levine DM, Ouchi K, Blanchfield B, Diamond K, Licurse A, Pu CT, Schnipper JL. Hospital-Level Care at Home for Acutely Ill Adults: a Pilot Randomized Controlled Trial. J Gen Intern Med. 2018. May;33(5):729-736. doi: 10.1007/s11606-018-4307-z. Epub 2018 Feb 6. PMID: 29411238; PMCID: PMC5910347.</a:t>
            </a:r>
          </a:p>
          <a:p>
            <a:pPr marL="151132" lvl="1" indent="-75566" algn="l">
              <a:lnSpc>
                <a:spcPts val="1260"/>
              </a:lnSpc>
              <a:buAutoNum type="arabicPeriod"/>
            </a:pPr>
            <a:r>
              <a:rPr lang="en-US" sz="7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Information contained in this publication is not to be construed as legal or billing advice. CPT® is a registered trademark of the American Medical Association. All CPT® information provided in this publication is intended for illustration purposes only, and should be independently verified prior to billing application.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718738" y="2696395"/>
            <a:ext cx="4285177" cy="1181414"/>
            <a:chOff x="0" y="0"/>
            <a:chExt cx="5713569" cy="1575219"/>
          </a:xfrm>
        </p:grpSpPr>
        <p:sp>
          <p:nvSpPr>
            <p:cNvPr id="10" name="TextBox 10"/>
            <p:cNvSpPr txBox="1"/>
            <p:nvPr/>
          </p:nvSpPr>
          <p:spPr>
            <a:xfrm>
              <a:off x="2601073" y="1242825"/>
              <a:ext cx="702238" cy="332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0"/>
                </a:lnSpc>
              </a:pPr>
              <a:endParaRPr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713569" cy="817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5"/>
                </a:lnSpc>
              </a:pPr>
              <a:r>
                <a:rPr lang="en-US" sz="3711" b="1" dirty="0">
                  <a:solidFill>
                    <a:srgbClr val="FFFFFF"/>
                  </a:solidFill>
                  <a:latin typeface="Visby Bold"/>
                  <a:ea typeface="Visby Bold"/>
                  <a:cs typeface="Visby Bold"/>
                  <a:sym typeface="Visby Bold"/>
                </a:rPr>
                <a:t>CPT Codes</a:t>
              </a:r>
              <a:r>
                <a:rPr lang="en-US" sz="3711" b="1" baseline="30000" dirty="0">
                  <a:solidFill>
                    <a:srgbClr val="FFFFFF"/>
                  </a:solidFill>
                  <a:latin typeface="Visby Bold"/>
                  <a:ea typeface="Visby Bold"/>
                  <a:cs typeface="Visby Bold"/>
                  <a:sym typeface="Visby Bold"/>
                </a:rPr>
                <a:t>10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46509"/>
            <a:ext cx="18288000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9640491"/>
            <a:ext cx="18288000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-78923" y="-360077"/>
            <a:ext cx="18366923" cy="10647077"/>
          </a:xfrm>
          <a:custGeom>
            <a:avLst/>
            <a:gdLst/>
            <a:ahLst/>
            <a:cxnLst/>
            <a:rect l="l" t="t" r="r" b="b"/>
            <a:pathLst>
              <a:path w="18366923" h="10647077">
                <a:moveTo>
                  <a:pt x="0" y="0"/>
                </a:moveTo>
                <a:lnTo>
                  <a:pt x="18366923" y="0"/>
                </a:lnTo>
                <a:lnTo>
                  <a:pt x="18366923" y="10647077"/>
                </a:lnTo>
                <a:lnTo>
                  <a:pt x="0" y="10647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62" t="-1414" r="-492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54887" y="3947478"/>
            <a:ext cx="12187751" cy="97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6999" b="1" dirty="0">
                <a:solidFill>
                  <a:srgbClr val="F3F1F3"/>
                </a:solidFill>
                <a:latin typeface="Inter Bold"/>
                <a:ea typeface="Inter Bold"/>
                <a:cs typeface="Inter Bold"/>
                <a:sym typeface="Inter Bold"/>
              </a:rPr>
              <a:t>Thank You!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249" y="9166357"/>
            <a:ext cx="7429136" cy="91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800" spc="2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VitalConnect, Inc. </a:t>
            </a:r>
          </a:p>
          <a:p>
            <a:pPr algn="l">
              <a:lnSpc>
                <a:spcPts val="1200"/>
              </a:lnSpc>
            </a:pPr>
            <a:r>
              <a:rPr lang="en-US" sz="800" spc="2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2870 Zanker Road, Suite 100 </a:t>
            </a:r>
          </a:p>
          <a:p>
            <a:pPr algn="l">
              <a:lnSpc>
                <a:spcPts val="1200"/>
              </a:lnSpc>
            </a:pPr>
            <a:r>
              <a:rPr lang="en-US" sz="800" spc="2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San Jose, CA 95134 </a:t>
            </a:r>
          </a:p>
          <a:p>
            <a:pPr algn="l">
              <a:lnSpc>
                <a:spcPts val="1200"/>
              </a:lnSpc>
            </a:pPr>
            <a:r>
              <a:rPr lang="en-US" sz="800" spc="2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www.vitalconnect.com </a:t>
            </a:r>
          </a:p>
          <a:p>
            <a:pPr algn="l">
              <a:lnSpc>
                <a:spcPts val="1200"/>
              </a:lnSpc>
            </a:pPr>
            <a:r>
              <a:rPr lang="en-US" sz="800" spc="2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©2025 VitalConnect. All trademarks are property of VitalConnect, Inc.  |   MKT-261 Rev A</a:t>
            </a:r>
          </a:p>
          <a:p>
            <a:pPr algn="l">
              <a:lnSpc>
                <a:spcPts val="1120"/>
              </a:lnSpc>
            </a:pPr>
            <a:endParaRPr lang="en-US" sz="800" spc="2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695850" y="9560360"/>
            <a:ext cx="2213366" cy="442673"/>
          </a:xfrm>
          <a:custGeom>
            <a:avLst/>
            <a:gdLst/>
            <a:ahLst/>
            <a:cxnLst/>
            <a:rect l="l" t="t" r="r" b="b"/>
            <a:pathLst>
              <a:path w="2213366" h="442673">
                <a:moveTo>
                  <a:pt x="0" y="0"/>
                </a:moveTo>
                <a:lnTo>
                  <a:pt x="2213367" y="0"/>
                </a:lnTo>
                <a:lnTo>
                  <a:pt x="2213367" y="442674"/>
                </a:lnTo>
                <a:lnTo>
                  <a:pt x="0" y="442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8356997"/>
            <a:ext cx="18288000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1434762" y="7071122"/>
            <a:ext cx="6853238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1434762" y="4504134"/>
            <a:ext cx="6853238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1434762" y="3218259"/>
            <a:ext cx="6853238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1434762" y="1932384"/>
            <a:ext cx="6853238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646509"/>
            <a:ext cx="18288000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1434762" y="5790009"/>
            <a:ext cx="6853238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0" y="0"/>
            <a:ext cx="11434762" cy="8356997"/>
          </a:xfrm>
          <a:custGeom>
            <a:avLst/>
            <a:gdLst/>
            <a:ahLst/>
            <a:cxnLst/>
            <a:rect l="l" t="t" r="r" b="b"/>
            <a:pathLst>
              <a:path w="11434762" h="8356997">
                <a:moveTo>
                  <a:pt x="0" y="0"/>
                </a:moveTo>
                <a:lnTo>
                  <a:pt x="11434762" y="0"/>
                </a:lnTo>
                <a:lnTo>
                  <a:pt x="11434762" y="8356997"/>
                </a:lnTo>
                <a:lnTo>
                  <a:pt x="0" y="835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98" t="-828" b="-103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016498" y="8999934"/>
            <a:ext cx="4560852" cy="912170"/>
          </a:xfrm>
          <a:custGeom>
            <a:avLst/>
            <a:gdLst/>
            <a:ahLst/>
            <a:cxnLst/>
            <a:rect l="l" t="t" r="r" b="b"/>
            <a:pathLst>
              <a:path w="4560852" h="912170">
                <a:moveTo>
                  <a:pt x="0" y="0"/>
                </a:moveTo>
                <a:lnTo>
                  <a:pt x="4560852" y="0"/>
                </a:lnTo>
                <a:lnTo>
                  <a:pt x="4560852" y="912171"/>
                </a:lnTo>
                <a:lnTo>
                  <a:pt x="0" y="912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64491" y="8947150"/>
            <a:ext cx="9391820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9"/>
              </a:lnSpc>
            </a:pPr>
            <a:r>
              <a:rPr lang="en-US" sz="4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Table of Contents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65836" y="1096693"/>
            <a:ext cx="3583157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VitalPatch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65836" y="2213372"/>
            <a:ext cx="3951624" cy="86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VistaCenter with Live Look-In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56311" y="3670697"/>
            <a:ext cx="3961149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EHR Integration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56311" y="4956572"/>
            <a:ext cx="4226993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Cardiac Monitoring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56311" y="6070997"/>
            <a:ext cx="3961149" cy="86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Remote Patient Monitoring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14342" y="1314383"/>
            <a:ext cx="1393252" cy="18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4"/>
              </a:lnSpc>
            </a:pPr>
            <a:r>
              <a:rPr lang="en-US" sz="1400" b="1" dirty="0">
                <a:solidFill>
                  <a:srgbClr val="10A996"/>
                </a:solidFill>
                <a:latin typeface="Inter Bold"/>
                <a:ea typeface="Inter Bold"/>
                <a:cs typeface="Inter Bold"/>
                <a:sym typeface="Inter Bold"/>
              </a:rPr>
              <a:t>PAGE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863273" y="2456977"/>
            <a:ext cx="1393252" cy="18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4"/>
              </a:lnSpc>
            </a:pPr>
            <a:r>
              <a:rPr lang="en-US" sz="1400" b="1" dirty="0">
                <a:solidFill>
                  <a:srgbClr val="10A996"/>
                </a:solidFill>
                <a:latin typeface="Inter Bold"/>
                <a:ea typeface="Inter Bold"/>
                <a:cs typeface="Inter Bold"/>
                <a:sym typeface="Inter Bold"/>
              </a:rPr>
              <a:t>PAGE 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880724" y="3886133"/>
            <a:ext cx="1393252" cy="18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4"/>
              </a:lnSpc>
            </a:pPr>
            <a:r>
              <a:rPr lang="en-US" sz="1400" b="1" dirty="0">
                <a:solidFill>
                  <a:srgbClr val="10A996"/>
                </a:solidFill>
                <a:latin typeface="Inter Bold"/>
                <a:ea typeface="Inter Bold"/>
                <a:cs typeface="Inter Bold"/>
                <a:sym typeface="Inter Bold"/>
              </a:rPr>
              <a:t>PAGE 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880724" y="5146307"/>
            <a:ext cx="1393252" cy="18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4"/>
              </a:lnSpc>
            </a:pPr>
            <a:r>
              <a:rPr lang="en-US" sz="1400" b="1" dirty="0">
                <a:solidFill>
                  <a:srgbClr val="10A996"/>
                </a:solidFill>
                <a:latin typeface="Inter Bold"/>
                <a:ea typeface="Inter Bold"/>
                <a:cs typeface="Inter Bold"/>
                <a:sym typeface="Inter Bold"/>
              </a:rPr>
              <a:t>PAGE 11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880724" y="6506050"/>
            <a:ext cx="1393252" cy="18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4"/>
              </a:lnSpc>
            </a:pPr>
            <a:r>
              <a:rPr lang="en-US" sz="1400" b="1" dirty="0">
                <a:solidFill>
                  <a:srgbClr val="10A996"/>
                </a:solidFill>
                <a:latin typeface="Inter Bold"/>
                <a:ea typeface="Inter Bold"/>
                <a:cs typeface="Inter Bold"/>
                <a:sym typeface="Inter Bold"/>
              </a:rPr>
              <a:t>PAGE 12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914342" y="7797382"/>
            <a:ext cx="891327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84"/>
              </a:lnSpc>
            </a:pPr>
            <a:r>
              <a:rPr lang="en-US" sz="1400" b="1" dirty="0">
                <a:solidFill>
                  <a:srgbClr val="10A996"/>
                </a:solidFill>
                <a:latin typeface="Inter Bold"/>
                <a:ea typeface="Inter Bold"/>
                <a:cs typeface="Inter Bold"/>
                <a:sym typeface="Inter Bold"/>
              </a:rPr>
              <a:t>PAGE 13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65836" y="7361888"/>
            <a:ext cx="3583157" cy="86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CPT Codes &amp;</a:t>
            </a:r>
          </a:p>
          <a:p>
            <a:pPr algn="l">
              <a:lnSpc>
                <a:spcPts val="3392"/>
              </a:lnSpc>
            </a:pPr>
            <a:r>
              <a:rPr lang="en-US" sz="32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Disclaimers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25406" y="4697501"/>
            <a:ext cx="12815730" cy="83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5999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VitalPatch</a:t>
            </a:r>
            <a:r>
              <a:rPr lang="en-US" sz="5999" b="1" baseline="30000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®</a:t>
            </a:r>
          </a:p>
        </p:txBody>
      </p:sp>
      <p:sp>
        <p:nvSpPr>
          <p:cNvPr id="3" name="Freeform 3"/>
          <p:cNvSpPr/>
          <p:nvPr/>
        </p:nvSpPr>
        <p:spPr>
          <a:xfrm>
            <a:off x="5751061" y="6097914"/>
            <a:ext cx="1289062" cy="1348464"/>
          </a:xfrm>
          <a:custGeom>
            <a:avLst/>
            <a:gdLst/>
            <a:ahLst/>
            <a:cxnLst/>
            <a:rect l="l" t="t" r="r" b="b"/>
            <a:pathLst>
              <a:path w="1289062" h="1348464">
                <a:moveTo>
                  <a:pt x="0" y="0"/>
                </a:moveTo>
                <a:lnTo>
                  <a:pt x="1289062" y="0"/>
                </a:lnTo>
                <a:lnTo>
                  <a:pt x="1289062" y="1348465"/>
                </a:lnTo>
                <a:lnTo>
                  <a:pt x="0" y="134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r="-129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0123" y="-137619"/>
            <a:ext cx="291021" cy="10424619"/>
          </a:xfrm>
          <a:custGeom>
            <a:avLst/>
            <a:gdLst/>
            <a:ahLst/>
            <a:cxnLst/>
            <a:rect l="l" t="t" r="r" b="b"/>
            <a:pathLst>
              <a:path w="291021" h="10424619">
                <a:moveTo>
                  <a:pt x="0" y="0"/>
                </a:moveTo>
                <a:lnTo>
                  <a:pt x="291022" y="0"/>
                </a:lnTo>
                <a:lnTo>
                  <a:pt x="291022" y="10424619"/>
                </a:lnTo>
                <a:lnTo>
                  <a:pt x="0" y="10424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11953" r="-1062651" b="-3646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58279" y="546660"/>
            <a:ext cx="3172198" cy="634440"/>
          </a:xfrm>
          <a:custGeom>
            <a:avLst/>
            <a:gdLst/>
            <a:ahLst/>
            <a:cxnLst/>
            <a:rect l="l" t="t" r="r" b="b"/>
            <a:pathLst>
              <a:path w="3172198" h="634440">
                <a:moveTo>
                  <a:pt x="0" y="0"/>
                </a:moveTo>
                <a:lnTo>
                  <a:pt x="3172198" y="0"/>
                </a:lnTo>
                <a:lnTo>
                  <a:pt x="3172198" y="634440"/>
                </a:lnTo>
                <a:lnTo>
                  <a:pt x="0" y="634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100176" y="-137619"/>
            <a:ext cx="15980311" cy="12193096"/>
            <a:chOff x="0" y="0"/>
            <a:chExt cx="21307081" cy="162574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960846" cy="15394806"/>
            </a:xfrm>
            <a:custGeom>
              <a:avLst/>
              <a:gdLst/>
              <a:ahLst/>
              <a:cxnLst/>
              <a:rect l="l" t="t" r="r" b="b"/>
              <a:pathLst>
                <a:path w="18960846" h="15394806">
                  <a:moveTo>
                    <a:pt x="0" y="0"/>
                  </a:moveTo>
                  <a:lnTo>
                    <a:pt x="18960846" y="0"/>
                  </a:lnTo>
                  <a:lnTo>
                    <a:pt x="18960846" y="15394806"/>
                  </a:lnTo>
                  <a:lnTo>
                    <a:pt x="0" y="15394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513" r="-20887" b="-618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231960" y="3959784"/>
              <a:ext cx="1796915" cy="1796915"/>
            </a:xfrm>
            <a:custGeom>
              <a:avLst/>
              <a:gdLst/>
              <a:ahLst/>
              <a:cxnLst/>
              <a:rect l="l" t="t" r="r" b="b"/>
              <a:pathLst>
                <a:path w="1796915" h="1796915">
                  <a:moveTo>
                    <a:pt x="0" y="0"/>
                  </a:moveTo>
                  <a:lnTo>
                    <a:pt x="1796915" y="0"/>
                  </a:lnTo>
                  <a:lnTo>
                    <a:pt x="1796915" y="1796915"/>
                  </a:lnTo>
                  <a:lnTo>
                    <a:pt x="0" y="1796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4000"/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581718" y="4507261"/>
              <a:ext cx="661711" cy="571894"/>
            </a:xfrm>
            <a:custGeom>
              <a:avLst/>
              <a:gdLst/>
              <a:ahLst/>
              <a:cxnLst/>
              <a:rect l="l" t="t" r="r" b="b"/>
              <a:pathLst>
                <a:path w="661711" h="571894">
                  <a:moveTo>
                    <a:pt x="0" y="0"/>
                  </a:moveTo>
                  <a:lnTo>
                    <a:pt x="661711" y="0"/>
                  </a:lnTo>
                  <a:lnTo>
                    <a:pt x="661711" y="571894"/>
                  </a:lnTo>
                  <a:lnTo>
                    <a:pt x="0" y="57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30078" b="-215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243429" y="4309166"/>
              <a:ext cx="203586" cy="751745"/>
            </a:xfrm>
            <a:custGeom>
              <a:avLst/>
              <a:gdLst/>
              <a:ahLst/>
              <a:cxnLst/>
              <a:rect l="l" t="t" r="r" b="b"/>
              <a:pathLst>
                <a:path w="203586" h="751745">
                  <a:moveTo>
                    <a:pt x="0" y="0"/>
                  </a:moveTo>
                  <a:lnTo>
                    <a:pt x="203586" y="0"/>
                  </a:lnTo>
                  <a:lnTo>
                    <a:pt x="203586" y="751746"/>
                  </a:lnTo>
                  <a:lnTo>
                    <a:pt x="0" y="7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515066" b="-13059"/>
              </a:stretch>
            </a:blipFill>
          </p:spPr>
        </p:sp>
      </p:grp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71122"/>
            <a:ext cx="18288000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9704794" y="7071122"/>
            <a:ext cx="6814979" cy="1138238"/>
            <a:chOff x="0" y="0"/>
            <a:chExt cx="1794892" cy="29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4892" cy="299783"/>
            </a:xfrm>
            <a:custGeom>
              <a:avLst/>
              <a:gdLst/>
              <a:ahLst/>
              <a:cxnLst/>
              <a:rect l="l" t="t" r="r" b="b"/>
              <a:pathLst>
                <a:path w="1794892" h="299783">
                  <a:moveTo>
                    <a:pt x="0" y="0"/>
                  </a:moveTo>
                  <a:lnTo>
                    <a:pt x="1794892" y="0"/>
                  </a:lnTo>
                  <a:lnTo>
                    <a:pt x="1794892" y="299783"/>
                  </a:lnTo>
                  <a:lnTo>
                    <a:pt x="0" y="299783"/>
                  </a:lnTo>
                  <a:close/>
                </a:path>
              </a:pathLst>
            </a:custGeom>
            <a:solidFill>
              <a:srgbClr val="F3F1F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794892" cy="28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4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807784"/>
            <a:ext cx="19947974" cy="1179734"/>
          </a:xfrm>
          <a:custGeom>
            <a:avLst/>
            <a:gdLst/>
            <a:ahLst/>
            <a:cxnLst/>
            <a:rect l="l" t="t" r="r" b="b"/>
            <a:pathLst>
              <a:path w="19947974" h="1179734">
                <a:moveTo>
                  <a:pt x="0" y="0"/>
                </a:moveTo>
                <a:lnTo>
                  <a:pt x="19947974" y="0"/>
                </a:lnTo>
                <a:lnTo>
                  <a:pt x="19947974" y="1179734"/>
                </a:lnTo>
                <a:lnTo>
                  <a:pt x="0" y="1179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2" t="-662285" r="-2723" b="-14174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88788" y="3750996"/>
            <a:ext cx="80008" cy="79808"/>
          </a:xfrm>
          <a:custGeom>
            <a:avLst/>
            <a:gdLst/>
            <a:ahLst/>
            <a:cxnLst/>
            <a:rect l="l" t="t" r="r" b="b"/>
            <a:pathLst>
              <a:path w="80008" h="79808">
                <a:moveTo>
                  <a:pt x="0" y="0"/>
                </a:moveTo>
                <a:lnTo>
                  <a:pt x="80008" y="0"/>
                </a:lnTo>
                <a:lnTo>
                  <a:pt x="80008" y="79808"/>
                </a:lnTo>
                <a:lnTo>
                  <a:pt x="0" y="79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7716168"/>
          </a:xfrm>
          <a:custGeom>
            <a:avLst/>
            <a:gdLst/>
            <a:ahLst/>
            <a:cxnLst/>
            <a:rect l="l" t="t" r="r" b="b"/>
            <a:pathLst>
              <a:path w="18288000" h="7716168">
                <a:moveTo>
                  <a:pt x="0" y="0"/>
                </a:moveTo>
                <a:lnTo>
                  <a:pt x="18288000" y="0"/>
                </a:lnTo>
                <a:lnTo>
                  <a:pt x="18288000" y="7716168"/>
                </a:lnTo>
                <a:lnTo>
                  <a:pt x="0" y="771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900" b="-5000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01127" y="2173631"/>
            <a:ext cx="9682893" cy="3229207"/>
          </a:xfrm>
          <a:custGeom>
            <a:avLst/>
            <a:gdLst/>
            <a:ahLst/>
            <a:cxnLst/>
            <a:rect l="l" t="t" r="r" b="b"/>
            <a:pathLst>
              <a:path w="9682893" h="3229207">
                <a:moveTo>
                  <a:pt x="0" y="0"/>
                </a:moveTo>
                <a:lnTo>
                  <a:pt x="9682893" y="0"/>
                </a:lnTo>
                <a:lnTo>
                  <a:pt x="9682893" y="3229207"/>
                </a:lnTo>
                <a:lnTo>
                  <a:pt x="0" y="3229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061196" y="-477981"/>
            <a:ext cx="11479841" cy="8199887"/>
          </a:xfrm>
          <a:custGeom>
            <a:avLst/>
            <a:gdLst/>
            <a:ahLst/>
            <a:cxnLst/>
            <a:rect l="l" t="t" r="r" b="b"/>
            <a:pathLst>
              <a:path w="11479841" h="8199887">
                <a:moveTo>
                  <a:pt x="0" y="0"/>
                </a:moveTo>
                <a:lnTo>
                  <a:pt x="11479841" y="0"/>
                </a:lnTo>
                <a:lnTo>
                  <a:pt x="11479841" y="8199887"/>
                </a:lnTo>
                <a:lnTo>
                  <a:pt x="0" y="8199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29243" y="-477981"/>
            <a:ext cx="12718591" cy="8199887"/>
          </a:xfrm>
          <a:custGeom>
            <a:avLst/>
            <a:gdLst/>
            <a:ahLst/>
            <a:cxnLst/>
            <a:rect l="l" t="t" r="r" b="b"/>
            <a:pathLst>
              <a:path w="12718591" h="8199887">
                <a:moveTo>
                  <a:pt x="0" y="0"/>
                </a:moveTo>
                <a:lnTo>
                  <a:pt x="12718590" y="0"/>
                </a:lnTo>
                <a:lnTo>
                  <a:pt x="12718590" y="8199887"/>
                </a:lnTo>
                <a:lnTo>
                  <a:pt x="0" y="81998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356" b="-4663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69641" y="8205055"/>
            <a:ext cx="1735159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60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 Built for Professionals.             </a:t>
            </a:r>
            <a:r>
              <a:rPr lang="en-US" sz="6000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Made for Patients.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7763" y="9036447"/>
            <a:ext cx="17140237" cy="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9704794" y="7071122"/>
            <a:ext cx="6814979" cy="1138238"/>
            <a:chOff x="0" y="0"/>
            <a:chExt cx="1794892" cy="29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4892" cy="299783"/>
            </a:xfrm>
            <a:custGeom>
              <a:avLst/>
              <a:gdLst/>
              <a:ahLst/>
              <a:cxnLst/>
              <a:rect l="l" t="t" r="r" b="b"/>
              <a:pathLst>
                <a:path w="1794892" h="299783">
                  <a:moveTo>
                    <a:pt x="0" y="0"/>
                  </a:moveTo>
                  <a:lnTo>
                    <a:pt x="1794892" y="0"/>
                  </a:lnTo>
                  <a:lnTo>
                    <a:pt x="1794892" y="299783"/>
                  </a:lnTo>
                  <a:lnTo>
                    <a:pt x="0" y="299783"/>
                  </a:lnTo>
                  <a:close/>
                </a:path>
              </a:pathLst>
            </a:custGeom>
            <a:solidFill>
              <a:srgbClr val="F3F1F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794892" cy="28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4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88788" y="3750996"/>
            <a:ext cx="80008" cy="79808"/>
          </a:xfrm>
          <a:custGeom>
            <a:avLst/>
            <a:gdLst/>
            <a:ahLst/>
            <a:cxnLst/>
            <a:rect l="l" t="t" r="r" b="b"/>
            <a:pathLst>
              <a:path w="80008" h="79808">
                <a:moveTo>
                  <a:pt x="0" y="0"/>
                </a:moveTo>
                <a:lnTo>
                  <a:pt x="80008" y="0"/>
                </a:lnTo>
                <a:lnTo>
                  <a:pt x="80008" y="79808"/>
                </a:lnTo>
                <a:lnTo>
                  <a:pt x="0" y="798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54955" y="0"/>
            <a:ext cx="14633045" cy="5143500"/>
          </a:xfrm>
          <a:custGeom>
            <a:avLst/>
            <a:gdLst/>
            <a:ahLst/>
            <a:cxnLst/>
            <a:rect l="l" t="t" r="r" b="b"/>
            <a:pathLst>
              <a:path w="14633045" h="5143500">
                <a:moveTo>
                  <a:pt x="0" y="0"/>
                </a:moveTo>
                <a:lnTo>
                  <a:pt x="14633045" y="0"/>
                </a:lnTo>
                <a:lnTo>
                  <a:pt x="1463304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88" t="-46362" b="-61866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744272" y="744272"/>
            <a:ext cx="5143500" cy="3654955"/>
          </a:xfrm>
          <a:custGeom>
            <a:avLst/>
            <a:gdLst/>
            <a:ahLst/>
            <a:cxnLst/>
            <a:rect l="l" t="t" r="r" b="b"/>
            <a:pathLst>
              <a:path w="5143500" h="3654955">
                <a:moveTo>
                  <a:pt x="0" y="0"/>
                </a:moveTo>
                <a:lnTo>
                  <a:pt x="5143500" y="0"/>
                </a:lnTo>
                <a:lnTo>
                  <a:pt x="5143500" y="3654956"/>
                </a:lnTo>
                <a:lnTo>
                  <a:pt x="0" y="3654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062" r="-57917" b="-1110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43846" y="2712118"/>
            <a:ext cx="2222219" cy="1240088"/>
          </a:xfrm>
          <a:custGeom>
            <a:avLst/>
            <a:gdLst/>
            <a:ahLst/>
            <a:cxnLst/>
            <a:rect l="l" t="t" r="r" b="b"/>
            <a:pathLst>
              <a:path w="2222219" h="1240088">
                <a:moveTo>
                  <a:pt x="0" y="0"/>
                </a:moveTo>
                <a:lnTo>
                  <a:pt x="2222219" y="0"/>
                </a:lnTo>
                <a:lnTo>
                  <a:pt x="2222219" y="1240088"/>
                </a:lnTo>
                <a:lnTo>
                  <a:pt x="0" y="12400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319" t="-51453" b="-862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0355" y="2739105"/>
            <a:ext cx="1738582" cy="1257011"/>
          </a:xfrm>
          <a:custGeom>
            <a:avLst/>
            <a:gdLst/>
            <a:ahLst/>
            <a:cxnLst/>
            <a:rect l="l" t="t" r="r" b="b"/>
            <a:pathLst>
              <a:path w="1738582" h="1257011">
                <a:moveTo>
                  <a:pt x="0" y="0"/>
                </a:moveTo>
                <a:lnTo>
                  <a:pt x="1738582" y="0"/>
                </a:lnTo>
                <a:lnTo>
                  <a:pt x="1738582" y="1257011"/>
                </a:lnTo>
                <a:lnTo>
                  <a:pt x="0" y="1257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756" t="-39584" r="-3757" b="-70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7302" y="5253536"/>
            <a:ext cx="4916305" cy="8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6"/>
              </a:lnSpc>
            </a:pPr>
            <a:r>
              <a:rPr lang="en-US" sz="5600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VitalPatch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8487" y="6109821"/>
            <a:ext cx="3744700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47120"/>
                </a:solidFill>
                <a:latin typeface="Inter Bold"/>
                <a:ea typeface="Inter Bold"/>
                <a:cs typeface="Inter Bold"/>
                <a:sym typeface="Inter Bold"/>
              </a:rPr>
              <a:t>One Patch. </a:t>
            </a:r>
          </a:p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47120"/>
                </a:solidFill>
                <a:latin typeface="Inter Bold"/>
                <a:ea typeface="Inter Bold"/>
                <a:cs typeface="Inter Bold"/>
                <a:sym typeface="Inter Bold"/>
              </a:rPr>
              <a:t>Multiple Modalities.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34249" y="7353300"/>
            <a:ext cx="18053751" cy="2745320"/>
            <a:chOff x="0" y="-131233"/>
            <a:chExt cx="24071668" cy="3660428"/>
          </a:xfrm>
        </p:grpSpPr>
        <p:sp>
          <p:nvSpPr>
            <p:cNvPr id="14" name="Freeform 14"/>
            <p:cNvSpPr/>
            <p:nvPr/>
          </p:nvSpPr>
          <p:spPr>
            <a:xfrm>
              <a:off x="0" y="-25146"/>
              <a:ext cx="754807" cy="571925"/>
            </a:xfrm>
            <a:custGeom>
              <a:avLst/>
              <a:gdLst/>
              <a:ahLst/>
              <a:cxnLst/>
              <a:rect l="l" t="t" r="r" b="b"/>
              <a:pathLst>
                <a:path w="754807" h="571925">
                  <a:moveTo>
                    <a:pt x="0" y="0"/>
                  </a:moveTo>
                  <a:lnTo>
                    <a:pt x="754807" y="0"/>
                  </a:lnTo>
                  <a:lnTo>
                    <a:pt x="754807" y="571925"/>
                  </a:lnTo>
                  <a:lnTo>
                    <a:pt x="0" y="571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007477" y="584201"/>
              <a:ext cx="6418825" cy="294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1F1C1B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Continuously captures patient data</a:t>
              </a:r>
              <a:r>
                <a:rPr lang="en-US" sz="2499" baseline="30000" dirty="0">
                  <a:solidFill>
                    <a:srgbClr val="1F1C1B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5</a:t>
              </a:r>
              <a:r>
                <a:rPr lang="en-US" sz="2499" dirty="0">
                  <a:solidFill>
                    <a:srgbClr val="1F1C1B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 for multiple modalities in one device — including Mobile Cardiac Telemetry (MCT), Extended Holter and Event.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74077" y="-131233"/>
              <a:ext cx="6657952" cy="56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80"/>
                </a:lnSpc>
              </a:pPr>
              <a:r>
                <a:rPr lang="en-US" sz="3000" b="1" dirty="0">
                  <a:solidFill>
                    <a:srgbClr val="10A996"/>
                  </a:solidFill>
                  <a:latin typeface="Visby Bold"/>
                  <a:ea typeface="Visby Bold"/>
                  <a:cs typeface="Visby Bold"/>
                  <a:sym typeface="Visby Bold"/>
                </a:rPr>
                <a:t>4-in-1 cardiac monitor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039203" y="1184487"/>
              <a:ext cx="6759039" cy="229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 dirty="0">
                  <a:solidFill>
                    <a:srgbClr val="1F1C1B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The lightweight, disposable patch eliminates hassle — so patients can wear and go about life with confidence.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426416" y="1146387"/>
              <a:ext cx="6591152" cy="1748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 u="none" strike="noStrike" dirty="0">
                  <a:solidFill>
                    <a:srgbClr val="1F1C1B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Wearable technology that assists physicians confidently care for their patients.</a:t>
              </a:r>
              <a:r>
                <a:rPr lang="en-US" sz="2499" u="none" strike="noStrike" baseline="30000" dirty="0">
                  <a:solidFill>
                    <a:srgbClr val="1F1C1B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6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039203" y="-131233"/>
              <a:ext cx="6988277" cy="1099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80"/>
                </a:lnSpc>
              </a:pPr>
              <a:r>
                <a:rPr lang="en-US" sz="3000" b="1" dirty="0">
                  <a:solidFill>
                    <a:srgbClr val="10A996"/>
                  </a:solidFill>
                  <a:latin typeface="Visby Bold"/>
                  <a:ea typeface="Visby Bold"/>
                  <a:cs typeface="Visby Bold"/>
                  <a:sym typeface="Visby Bold"/>
                </a:rPr>
                <a:t>User-friendly experience &amp; comfortable for patients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413716" y="-131233"/>
              <a:ext cx="6657952" cy="1099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80"/>
                </a:lnSpc>
                <a:spcBef>
                  <a:spcPct val="0"/>
                </a:spcBef>
              </a:pPr>
              <a:r>
                <a:rPr lang="en-US" sz="3000" b="1" u="none" strike="noStrike" dirty="0">
                  <a:solidFill>
                    <a:srgbClr val="10A996"/>
                  </a:solidFill>
                  <a:latin typeface="Visby Bold"/>
                  <a:ea typeface="Visby Bold"/>
                  <a:cs typeface="Visby Bold"/>
                  <a:sym typeface="Visby Bold"/>
                </a:rPr>
                <a:t>FDA-cleared &amp; performance tested</a:t>
              </a:r>
              <a:r>
                <a:rPr lang="en-US" sz="3000" b="1" u="none" strike="noStrike" baseline="30000" dirty="0">
                  <a:solidFill>
                    <a:srgbClr val="10A996"/>
                  </a:solidFill>
                  <a:latin typeface="Visby Bold"/>
                  <a:ea typeface="Visby Bold"/>
                  <a:cs typeface="Visby Bold"/>
                  <a:sym typeface="Visby Bold"/>
                </a:rPr>
                <a:t>1,4</a:t>
              </a:r>
              <a:r>
                <a:rPr lang="en-US" sz="3000" b="1" u="none" strike="noStrike" dirty="0">
                  <a:solidFill>
                    <a:srgbClr val="10A996"/>
                  </a:solidFill>
                  <a:latin typeface="Visby Bold"/>
                  <a:ea typeface="Visby Bold"/>
                  <a:cs typeface="Visby Bold"/>
                  <a:sym typeface="Visby Bold"/>
                </a:rPr>
                <a:t> 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8065125" y="-18458"/>
              <a:ext cx="754807" cy="571926"/>
            </a:xfrm>
            <a:custGeom>
              <a:avLst/>
              <a:gdLst/>
              <a:ahLst/>
              <a:cxnLst/>
              <a:rect l="l" t="t" r="r" b="b"/>
              <a:pathLst>
                <a:path w="754807" h="571925">
                  <a:moveTo>
                    <a:pt x="0" y="0"/>
                  </a:moveTo>
                  <a:lnTo>
                    <a:pt x="754807" y="0"/>
                  </a:lnTo>
                  <a:lnTo>
                    <a:pt x="754807" y="571924"/>
                  </a:lnTo>
                  <a:lnTo>
                    <a:pt x="0" y="571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6303309" y="-29633"/>
              <a:ext cx="754807" cy="571926"/>
            </a:xfrm>
            <a:custGeom>
              <a:avLst/>
              <a:gdLst/>
              <a:ahLst/>
              <a:cxnLst/>
              <a:rect l="l" t="t" r="r" b="b"/>
              <a:pathLst>
                <a:path w="754807" h="571925">
                  <a:moveTo>
                    <a:pt x="0" y="0"/>
                  </a:moveTo>
                  <a:lnTo>
                    <a:pt x="754807" y="0"/>
                  </a:lnTo>
                  <a:lnTo>
                    <a:pt x="754807" y="571925"/>
                  </a:lnTo>
                  <a:lnTo>
                    <a:pt x="0" y="571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5860130" y="5444219"/>
            <a:ext cx="12214461" cy="1509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Our single-use biosensor helps clinicians deliver better cardiac care with the detection of key vital signs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3</a:t>
            </a: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 comfortably and continuously, in any setting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4</a:t>
            </a: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, for up to 30 days.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1,5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061" y="6097914"/>
            <a:ext cx="1289062" cy="1348464"/>
          </a:xfrm>
          <a:custGeom>
            <a:avLst/>
            <a:gdLst/>
            <a:ahLst/>
            <a:cxnLst/>
            <a:rect l="l" t="t" r="r" b="b"/>
            <a:pathLst>
              <a:path w="1289062" h="1348464">
                <a:moveTo>
                  <a:pt x="0" y="0"/>
                </a:moveTo>
                <a:lnTo>
                  <a:pt x="1289062" y="0"/>
                </a:lnTo>
                <a:lnTo>
                  <a:pt x="1289062" y="1348465"/>
                </a:lnTo>
                <a:lnTo>
                  <a:pt x="0" y="134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r="-1290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40123" y="-137619"/>
            <a:ext cx="291021" cy="10424619"/>
          </a:xfrm>
          <a:custGeom>
            <a:avLst/>
            <a:gdLst/>
            <a:ahLst/>
            <a:cxnLst/>
            <a:rect l="l" t="t" r="r" b="b"/>
            <a:pathLst>
              <a:path w="291021" h="10424619">
                <a:moveTo>
                  <a:pt x="0" y="0"/>
                </a:moveTo>
                <a:lnTo>
                  <a:pt x="291022" y="0"/>
                </a:lnTo>
                <a:lnTo>
                  <a:pt x="291022" y="10424619"/>
                </a:lnTo>
                <a:lnTo>
                  <a:pt x="0" y="10424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11953" r="-1062651" b="-364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58279" y="546660"/>
            <a:ext cx="3172198" cy="634440"/>
          </a:xfrm>
          <a:custGeom>
            <a:avLst/>
            <a:gdLst/>
            <a:ahLst/>
            <a:cxnLst/>
            <a:rect l="l" t="t" r="r" b="b"/>
            <a:pathLst>
              <a:path w="3172198" h="634440">
                <a:moveTo>
                  <a:pt x="0" y="0"/>
                </a:moveTo>
                <a:lnTo>
                  <a:pt x="3172198" y="0"/>
                </a:lnTo>
                <a:lnTo>
                  <a:pt x="3172198" y="634440"/>
                </a:lnTo>
                <a:lnTo>
                  <a:pt x="0" y="634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72384" y="15011"/>
            <a:ext cx="14859077" cy="10458929"/>
          </a:xfrm>
          <a:custGeom>
            <a:avLst/>
            <a:gdLst/>
            <a:ahLst/>
            <a:cxnLst/>
            <a:rect l="l" t="t" r="r" b="b"/>
            <a:pathLst>
              <a:path w="14859077" h="10458929">
                <a:moveTo>
                  <a:pt x="0" y="0"/>
                </a:moveTo>
                <a:lnTo>
                  <a:pt x="14859077" y="0"/>
                </a:lnTo>
                <a:lnTo>
                  <a:pt x="14859077" y="10458928"/>
                </a:lnTo>
                <a:lnTo>
                  <a:pt x="0" y="10458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04" r="-361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851435" y="4297451"/>
            <a:ext cx="12815730" cy="163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5999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VistaCenter</a:t>
            </a:r>
            <a:r>
              <a:rPr lang="en-US" sz="5999" b="1" baseline="30000" dirty="0">
                <a:solidFill>
                  <a:srgbClr val="F47120"/>
                </a:solidFill>
                <a:latin typeface="Visby Bold"/>
                <a:sym typeface="Visby Bold"/>
              </a:rPr>
              <a:t>TM</a:t>
            </a:r>
          </a:p>
          <a:p>
            <a:pPr algn="l">
              <a:lnSpc>
                <a:spcPts val="6359"/>
              </a:lnSpc>
            </a:pPr>
            <a:r>
              <a:rPr lang="en-US" sz="5999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with Live Look-In</a:t>
            </a:r>
            <a:r>
              <a:rPr lang="en-US" sz="5999" b="1" baseline="30000" dirty="0">
                <a:solidFill>
                  <a:srgbClr val="F47120"/>
                </a:solidFill>
                <a:latin typeface="Visby Bold"/>
                <a:sym typeface="Visby Bold"/>
              </a:rPr>
              <a:t>TM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21333" y="507365"/>
            <a:ext cx="12815730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VistaCenter</a:t>
            </a:r>
            <a:r>
              <a:rPr lang="en-US" sz="3999" b="1" baseline="30000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TM</a:t>
            </a:r>
          </a:p>
          <a:p>
            <a:pPr algn="l">
              <a:lnSpc>
                <a:spcPts val="4239"/>
              </a:lnSpc>
            </a:pPr>
            <a:r>
              <a:rPr lang="en-US" sz="3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with Live Look-In</a:t>
            </a:r>
            <a:r>
              <a:rPr lang="en-US" sz="3999" b="1" baseline="30000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TM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2577762" y="4576763"/>
            <a:ext cx="10287000" cy="1133475"/>
          </a:xfrm>
          <a:custGeom>
            <a:avLst/>
            <a:gdLst/>
            <a:ahLst/>
            <a:cxnLst/>
            <a:rect l="l" t="t" r="r" b="b"/>
            <a:pathLst>
              <a:path w="10287000" h="1133475">
                <a:moveTo>
                  <a:pt x="0" y="0"/>
                </a:moveTo>
                <a:lnTo>
                  <a:pt x="10287001" y="0"/>
                </a:lnTo>
                <a:lnTo>
                  <a:pt x="10287001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513" b="-2704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21333" y="4714557"/>
            <a:ext cx="566106" cy="428943"/>
          </a:xfrm>
          <a:custGeom>
            <a:avLst/>
            <a:gdLst/>
            <a:ahLst/>
            <a:cxnLst/>
            <a:rect l="l" t="t" r="r" b="b"/>
            <a:pathLst>
              <a:path w="566106" h="428943">
                <a:moveTo>
                  <a:pt x="0" y="0"/>
                </a:moveTo>
                <a:lnTo>
                  <a:pt x="566106" y="0"/>
                </a:lnTo>
                <a:lnTo>
                  <a:pt x="566106" y="428943"/>
                </a:lnTo>
                <a:lnTo>
                  <a:pt x="0" y="428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21333" y="6534366"/>
            <a:ext cx="566106" cy="428943"/>
          </a:xfrm>
          <a:custGeom>
            <a:avLst/>
            <a:gdLst/>
            <a:ahLst/>
            <a:cxnLst/>
            <a:rect l="l" t="t" r="r" b="b"/>
            <a:pathLst>
              <a:path w="566106" h="428943">
                <a:moveTo>
                  <a:pt x="0" y="0"/>
                </a:moveTo>
                <a:lnTo>
                  <a:pt x="566106" y="0"/>
                </a:lnTo>
                <a:lnTo>
                  <a:pt x="566106" y="428943"/>
                </a:lnTo>
                <a:lnTo>
                  <a:pt x="0" y="428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21333" y="8443604"/>
            <a:ext cx="566106" cy="428943"/>
          </a:xfrm>
          <a:custGeom>
            <a:avLst/>
            <a:gdLst/>
            <a:ahLst/>
            <a:cxnLst/>
            <a:rect l="l" t="t" r="r" b="b"/>
            <a:pathLst>
              <a:path w="566106" h="428943">
                <a:moveTo>
                  <a:pt x="0" y="0"/>
                </a:moveTo>
                <a:lnTo>
                  <a:pt x="566106" y="0"/>
                </a:lnTo>
                <a:lnTo>
                  <a:pt x="566106" y="428943"/>
                </a:lnTo>
                <a:lnTo>
                  <a:pt x="0" y="428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8249" y="9707166"/>
            <a:ext cx="2213366" cy="442673"/>
          </a:xfrm>
          <a:custGeom>
            <a:avLst/>
            <a:gdLst/>
            <a:ahLst/>
            <a:cxnLst/>
            <a:rect l="l" t="t" r="r" b="b"/>
            <a:pathLst>
              <a:path w="2213366" h="442673">
                <a:moveTo>
                  <a:pt x="0" y="0"/>
                </a:moveTo>
                <a:lnTo>
                  <a:pt x="2213366" y="0"/>
                </a:lnTo>
                <a:lnTo>
                  <a:pt x="2213366" y="442673"/>
                </a:lnTo>
                <a:lnTo>
                  <a:pt x="0" y="442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028206" y="727709"/>
            <a:ext cx="307807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dirty="0">
                <a:solidFill>
                  <a:srgbClr val="F47120"/>
                </a:solidFill>
                <a:latin typeface="Inter Bold"/>
                <a:ea typeface="Inter Bold"/>
                <a:cs typeface="Inter Bold"/>
                <a:sym typeface="Inter Bold"/>
              </a:rPr>
              <a:t>Stay Connected </a:t>
            </a:r>
          </a:p>
          <a:p>
            <a:pPr algn="l">
              <a:lnSpc>
                <a:spcPts val="3359"/>
              </a:lnSpc>
            </a:pPr>
            <a:r>
              <a:rPr lang="en-US" sz="2399" b="1" dirty="0">
                <a:solidFill>
                  <a:srgbClr val="F47120"/>
                </a:solidFill>
                <a:latin typeface="Inter Bold"/>
                <a:ea typeface="Inter Bold"/>
                <a:cs typeface="Inter Bold"/>
                <a:sym typeface="Inter Bold"/>
              </a:rPr>
              <a:t>to What’s Vital.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4559935"/>
            <a:ext cx="7324818" cy="597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Historical Trends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Actionable insights with access to historical data — no gaps, no guesswork, just clarity. 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Secure Live Data with Look-In</a:t>
            </a:r>
            <a:r>
              <a:rPr lang="en-US" sz="2999" b="1" baseline="30000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3,4,5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Available visibility to live patient data through 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a secure URL for timely intervention.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Track Patients Anywhere</a:t>
            </a:r>
            <a:r>
              <a:rPr lang="en-US" sz="2999" b="1" baseline="30000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3,4,5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No matter the modality, live and historical patient data is viewable on various devices.</a:t>
            </a:r>
          </a:p>
          <a:p>
            <a:pPr algn="l">
              <a:lnSpc>
                <a:spcPts val="3079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3079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21333" y="2143124"/>
            <a:ext cx="8784946" cy="183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Physicians can monitor multiple patients from rhythm to resolution with customizable alerts, user preferences, and full EHR integration — without waiting for patch returns.</a:t>
            </a:r>
            <a:r>
              <a:rPr lang="en-US" sz="25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1,4,5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978588-6A04-41A7-AE4D-EB983BDEF7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0" t="10997" r="26379" b="17616"/>
          <a:stretch/>
        </p:blipFill>
        <p:spPr>
          <a:xfrm>
            <a:off x="0" y="0"/>
            <a:ext cx="8064772" cy="95928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061" y="6097914"/>
            <a:ext cx="1289062" cy="1348464"/>
          </a:xfrm>
          <a:custGeom>
            <a:avLst/>
            <a:gdLst/>
            <a:ahLst/>
            <a:cxnLst/>
            <a:rect l="l" t="t" r="r" b="b"/>
            <a:pathLst>
              <a:path w="1289062" h="1348464">
                <a:moveTo>
                  <a:pt x="0" y="0"/>
                </a:moveTo>
                <a:lnTo>
                  <a:pt x="1289062" y="0"/>
                </a:lnTo>
                <a:lnTo>
                  <a:pt x="1289062" y="1348465"/>
                </a:lnTo>
                <a:lnTo>
                  <a:pt x="0" y="134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r="-1290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40123" y="-137619"/>
            <a:ext cx="291021" cy="10424619"/>
          </a:xfrm>
          <a:custGeom>
            <a:avLst/>
            <a:gdLst/>
            <a:ahLst/>
            <a:cxnLst/>
            <a:rect l="l" t="t" r="r" b="b"/>
            <a:pathLst>
              <a:path w="291021" h="10424619">
                <a:moveTo>
                  <a:pt x="0" y="0"/>
                </a:moveTo>
                <a:lnTo>
                  <a:pt x="291022" y="0"/>
                </a:lnTo>
                <a:lnTo>
                  <a:pt x="291022" y="10424619"/>
                </a:lnTo>
                <a:lnTo>
                  <a:pt x="0" y="10424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11953" r="-1062651" b="-364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58279" y="546660"/>
            <a:ext cx="3172198" cy="634440"/>
          </a:xfrm>
          <a:custGeom>
            <a:avLst/>
            <a:gdLst/>
            <a:ahLst/>
            <a:cxnLst/>
            <a:rect l="l" t="t" r="r" b="b"/>
            <a:pathLst>
              <a:path w="3172198" h="634440">
                <a:moveTo>
                  <a:pt x="0" y="0"/>
                </a:moveTo>
                <a:lnTo>
                  <a:pt x="3172198" y="0"/>
                </a:lnTo>
                <a:lnTo>
                  <a:pt x="3172198" y="634440"/>
                </a:lnTo>
                <a:lnTo>
                  <a:pt x="0" y="634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72384" y="15011"/>
            <a:ext cx="14859077" cy="10458929"/>
          </a:xfrm>
          <a:custGeom>
            <a:avLst/>
            <a:gdLst/>
            <a:ahLst/>
            <a:cxnLst/>
            <a:rect l="l" t="t" r="r" b="b"/>
            <a:pathLst>
              <a:path w="14859077" h="10458929">
                <a:moveTo>
                  <a:pt x="0" y="0"/>
                </a:moveTo>
                <a:lnTo>
                  <a:pt x="14859077" y="0"/>
                </a:lnTo>
                <a:lnTo>
                  <a:pt x="14859077" y="10458928"/>
                </a:lnTo>
                <a:lnTo>
                  <a:pt x="0" y="10458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04" r="-361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5011"/>
            <a:ext cx="10437921" cy="10271989"/>
          </a:xfrm>
          <a:custGeom>
            <a:avLst/>
            <a:gdLst/>
            <a:ahLst/>
            <a:cxnLst/>
            <a:rect l="l" t="t" r="r" b="b"/>
            <a:pathLst>
              <a:path w="10437921" h="10271989">
                <a:moveTo>
                  <a:pt x="0" y="0"/>
                </a:moveTo>
                <a:lnTo>
                  <a:pt x="10437921" y="0"/>
                </a:lnTo>
                <a:lnTo>
                  <a:pt x="10437921" y="10271989"/>
                </a:lnTo>
                <a:lnTo>
                  <a:pt x="0" y="1027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30" t="-1354" r="-3100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18140" y="4297451"/>
            <a:ext cx="5212337" cy="163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5999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EHR</a:t>
            </a:r>
          </a:p>
          <a:p>
            <a:pPr algn="l">
              <a:lnSpc>
                <a:spcPts val="6359"/>
              </a:lnSpc>
            </a:pPr>
            <a:r>
              <a:rPr lang="en-US" sz="5999" b="1" dirty="0">
                <a:solidFill>
                  <a:srgbClr val="F47120"/>
                </a:solidFill>
                <a:latin typeface="Visby Bold"/>
                <a:ea typeface="Visby Bold"/>
                <a:cs typeface="Visby Bold"/>
                <a:sym typeface="Visby Bold"/>
              </a:rPr>
              <a:t>Integration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7149762" y="0"/>
            <a:ext cx="0" cy="10287000"/>
          </a:xfrm>
          <a:prstGeom prst="line">
            <a:avLst/>
          </a:prstGeom>
          <a:ln w="9525" cap="flat">
            <a:solidFill>
              <a:srgbClr val="DEC4B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7306077" y="287028"/>
            <a:ext cx="3771371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EHR </a:t>
            </a:r>
          </a:p>
          <a:p>
            <a:pPr algn="l">
              <a:lnSpc>
                <a:spcPts val="4239"/>
              </a:lnSpc>
            </a:pPr>
            <a:r>
              <a:rPr lang="en-US" sz="3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Integration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2577762" y="4576763"/>
            <a:ext cx="10287000" cy="1133475"/>
          </a:xfrm>
          <a:custGeom>
            <a:avLst/>
            <a:gdLst/>
            <a:ahLst/>
            <a:cxnLst/>
            <a:rect l="l" t="t" r="r" b="b"/>
            <a:pathLst>
              <a:path w="10287000" h="1133475">
                <a:moveTo>
                  <a:pt x="0" y="0"/>
                </a:moveTo>
                <a:lnTo>
                  <a:pt x="10287001" y="0"/>
                </a:lnTo>
                <a:lnTo>
                  <a:pt x="10287001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513" b="-2704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8249" y="9745266"/>
            <a:ext cx="2213366" cy="442673"/>
          </a:xfrm>
          <a:custGeom>
            <a:avLst/>
            <a:gdLst/>
            <a:ahLst/>
            <a:cxnLst/>
            <a:rect l="l" t="t" r="r" b="b"/>
            <a:pathLst>
              <a:path w="2213366" h="442673">
                <a:moveTo>
                  <a:pt x="0" y="0"/>
                </a:moveTo>
                <a:lnTo>
                  <a:pt x="2213366" y="0"/>
                </a:lnTo>
                <a:lnTo>
                  <a:pt x="2213366" y="442673"/>
                </a:lnTo>
                <a:lnTo>
                  <a:pt x="0" y="442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6872840" cy="9640491"/>
          </a:xfrm>
          <a:custGeom>
            <a:avLst/>
            <a:gdLst/>
            <a:ahLst/>
            <a:cxnLst/>
            <a:rect l="l" t="t" r="r" b="b"/>
            <a:pathLst>
              <a:path w="6872840" h="9640491">
                <a:moveTo>
                  <a:pt x="0" y="0"/>
                </a:moveTo>
                <a:lnTo>
                  <a:pt x="6872840" y="0"/>
                </a:lnTo>
                <a:lnTo>
                  <a:pt x="6872840" y="9640491"/>
                </a:lnTo>
                <a:lnTo>
                  <a:pt x="0" y="9640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452" r="-49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13670" y="407995"/>
            <a:ext cx="3844544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47120"/>
                </a:solidFill>
                <a:latin typeface="Inter Bold"/>
                <a:ea typeface="Inter Bold"/>
                <a:cs typeface="Inter Bold"/>
                <a:sym typeface="Inter Bold"/>
              </a:rPr>
              <a:t>Smart Data. Streamlined Care.</a:t>
            </a:r>
          </a:p>
        </p:txBody>
      </p:sp>
      <p:sp>
        <p:nvSpPr>
          <p:cNvPr id="8" name="Freeform 8"/>
          <p:cNvSpPr/>
          <p:nvPr/>
        </p:nvSpPr>
        <p:spPr>
          <a:xfrm>
            <a:off x="7194030" y="3854141"/>
            <a:ext cx="499818" cy="424785"/>
          </a:xfrm>
          <a:custGeom>
            <a:avLst/>
            <a:gdLst/>
            <a:ahLst/>
            <a:cxnLst/>
            <a:rect l="l" t="t" r="r" b="b"/>
            <a:pathLst>
              <a:path w="499818" h="424785">
                <a:moveTo>
                  <a:pt x="0" y="0"/>
                </a:moveTo>
                <a:lnTo>
                  <a:pt x="499817" y="0"/>
                </a:lnTo>
                <a:lnTo>
                  <a:pt x="499817" y="424785"/>
                </a:lnTo>
                <a:lnTo>
                  <a:pt x="0" y="424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82" r="-608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57260" y="5950833"/>
            <a:ext cx="499818" cy="424785"/>
          </a:xfrm>
          <a:custGeom>
            <a:avLst/>
            <a:gdLst/>
            <a:ahLst/>
            <a:cxnLst/>
            <a:rect l="l" t="t" r="r" b="b"/>
            <a:pathLst>
              <a:path w="499818" h="424785">
                <a:moveTo>
                  <a:pt x="0" y="0"/>
                </a:moveTo>
                <a:lnTo>
                  <a:pt x="499818" y="0"/>
                </a:lnTo>
                <a:lnTo>
                  <a:pt x="499818" y="424785"/>
                </a:lnTo>
                <a:lnTo>
                  <a:pt x="0" y="424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82" r="-608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94030" y="7597643"/>
            <a:ext cx="499818" cy="424785"/>
          </a:xfrm>
          <a:custGeom>
            <a:avLst/>
            <a:gdLst/>
            <a:ahLst/>
            <a:cxnLst/>
            <a:rect l="l" t="t" r="r" b="b"/>
            <a:pathLst>
              <a:path w="499818" h="424785">
                <a:moveTo>
                  <a:pt x="0" y="0"/>
                </a:moveTo>
                <a:lnTo>
                  <a:pt x="499817" y="0"/>
                </a:lnTo>
                <a:lnTo>
                  <a:pt x="499817" y="424785"/>
                </a:lnTo>
                <a:lnTo>
                  <a:pt x="0" y="424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82" r="-608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94030" y="8823990"/>
            <a:ext cx="499818" cy="424785"/>
          </a:xfrm>
          <a:custGeom>
            <a:avLst/>
            <a:gdLst/>
            <a:ahLst/>
            <a:cxnLst/>
            <a:rect l="l" t="t" r="r" b="b"/>
            <a:pathLst>
              <a:path w="499818" h="424785">
                <a:moveTo>
                  <a:pt x="0" y="0"/>
                </a:moveTo>
                <a:lnTo>
                  <a:pt x="499817" y="0"/>
                </a:lnTo>
                <a:lnTo>
                  <a:pt x="499817" y="424785"/>
                </a:lnTo>
                <a:lnTo>
                  <a:pt x="0" y="424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82" r="-608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941497" y="3677928"/>
            <a:ext cx="10338456" cy="719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Compatible with Major EHR Systems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Including Epic®, Oracle® (formerly Cerner®), Meditech®, and        other top systems</a:t>
            </a:r>
            <a:r>
              <a:rPr lang="en-US" sz="2499" baseline="30000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7</a:t>
            </a: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 —eliminating the need for manual data      transfers or extra logins.</a:t>
            </a:r>
          </a:p>
          <a:p>
            <a:pPr algn="l">
              <a:lnSpc>
                <a:spcPts val="1928"/>
              </a:lnSpc>
            </a:pPr>
            <a:r>
              <a:rPr lang="en-US" sz="1377" dirty="0">
                <a:solidFill>
                  <a:srgbClr val="1F1C1B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 </a:t>
            </a:r>
          </a:p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Bi-Directional Data Exchange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"/>
                <a:ea typeface="Inter"/>
                <a:cs typeface="Inter"/>
                <a:sym typeface="Inter"/>
              </a:rPr>
              <a:t>Available visibility to live patient data through 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a secure URL for timely intervention.</a:t>
            </a:r>
          </a:p>
          <a:p>
            <a:pPr algn="l">
              <a:lnSpc>
                <a:spcPts val="2068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VistaCenter™- Enabled Integration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Customizable and ready to grow with your organization.</a:t>
            </a:r>
          </a:p>
          <a:p>
            <a:pPr algn="l">
              <a:lnSpc>
                <a:spcPts val="2068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10A996"/>
                </a:solidFill>
                <a:latin typeface="Visby Bold"/>
                <a:ea typeface="Visby Bold"/>
                <a:cs typeface="Visby Bold"/>
                <a:sym typeface="Visby Bold"/>
              </a:rPr>
              <a:t>Built by Experts, Backed by Experience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With 30+ years of healthcare IT experience, our team builds customized, compliant, secure, and scalable solutions.</a:t>
            </a:r>
          </a:p>
          <a:p>
            <a:pPr algn="l">
              <a:lnSpc>
                <a:spcPts val="2634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2634"/>
              </a:lnSpc>
            </a:pPr>
            <a:endParaRPr lang="en-US" sz="2499" dirty="0">
              <a:solidFill>
                <a:srgbClr val="1F1C1B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06077" y="1580205"/>
            <a:ext cx="10415185" cy="183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1F1C1B"/>
                </a:solidFill>
                <a:latin typeface="Inter Light"/>
                <a:ea typeface="Inter Light"/>
                <a:cs typeface="Inter Light"/>
                <a:sym typeface="Inter Light"/>
              </a:rPr>
              <a:t>Help close the gap between patient monitoring and clinical decision-making, including bidirectional workflows to enable seamless collaboration, timely alerts, and reduced                     administrative burden—all within your existing systems.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865</Words>
  <Application>Microsoft Office PowerPoint</Application>
  <PresentationFormat>Custom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Inter Bold</vt:lpstr>
      <vt:lpstr>Inter Light</vt:lpstr>
      <vt:lpstr>Calibri</vt:lpstr>
      <vt:lpstr>Arial</vt:lpstr>
      <vt:lpstr>Inter</vt:lpstr>
      <vt:lpstr>Open Sauce Light</vt:lpstr>
      <vt:lpstr>Visby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VitalConnect Sales Presentation MKT-261 Rev. A</dc:title>
  <dc:creator>Geof Capodanno</dc:creator>
  <cp:lastModifiedBy>Geof Capodanno</cp:lastModifiedBy>
  <cp:revision>5</cp:revision>
  <dcterms:created xsi:type="dcterms:W3CDTF">2006-08-16T00:00:00Z</dcterms:created>
  <dcterms:modified xsi:type="dcterms:W3CDTF">2025-11-10T17:15:46Z</dcterms:modified>
  <dc:identifier>DAG1aPUwYSM</dc:identifier>
</cp:coreProperties>
</file>